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16"/>
  </p:notesMasterIdLst>
  <p:sldIdLst>
    <p:sldId id="271" r:id="rId2"/>
    <p:sldId id="256" r:id="rId3"/>
    <p:sldId id="257" r:id="rId4"/>
    <p:sldId id="260" r:id="rId5"/>
    <p:sldId id="258" r:id="rId6"/>
    <p:sldId id="264" r:id="rId7"/>
    <p:sldId id="275" r:id="rId8"/>
    <p:sldId id="272" r:id="rId9"/>
    <p:sldId id="274" r:id="rId10"/>
    <p:sldId id="269" r:id="rId11"/>
    <p:sldId id="273" r:id="rId12"/>
    <p:sldId id="270" r:id="rId13"/>
    <p:sldId id="277" r:id="rId14"/>
    <p:sldId id="265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0000"/>
    <a:srgbClr val="000099"/>
    <a:srgbClr val="0000FF"/>
    <a:srgbClr val="F0308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18" d="100"/>
          <a:sy n="118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870DC-7CE8-425D-9FB0-4D3C7C2BDAC4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6FACF-D52F-43F1-A134-6270CFCEE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901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6FACF-D52F-43F1-A134-6270CFCEE9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96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6FACF-D52F-43F1-A134-6270CFCEE9F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507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6FACF-D52F-43F1-A134-6270CFCEE9F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764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6FACF-D52F-43F1-A134-6270CFCEE9F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0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6FACF-D52F-43F1-A134-6270CFCEE9F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277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6FACF-D52F-43F1-A134-6270CFCEE9F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9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6FACF-D52F-43F1-A134-6270CFCEE9F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1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6FACF-D52F-43F1-A134-6270CFCEE9F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286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6FACF-D52F-43F1-A134-6270CFCEE9F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637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6FACF-D52F-43F1-A134-6270CFCEE9F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451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6FACF-D52F-43F1-A134-6270CFCEE9F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87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6FACF-D52F-43F1-A134-6270CFCEE9F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883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6FACF-D52F-43F1-A134-6270CFCEE9F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80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225" y="236538"/>
            <a:ext cx="785813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0463F2B-ADF5-4716-A526-370D5C33F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08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E95F-A384-4DB7-83AA-F6DC4D1C9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06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9DE09-B858-47D0-80C4-9C3CF7D5B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986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723F-61B0-4ACA-8600-924007DE8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226069"/>
      </p:ext>
    </p:extLst>
  </p:cSld>
  <p:clrMapOvr>
    <a:masterClrMapping/>
  </p:clrMapOvr>
  <p:transition spd="med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26D22-05BC-469C-9F54-C29B3C3C3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177503"/>
      </p:ext>
    </p:extLst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8572-55F7-4606-8A13-69A82A73E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21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C84FB-B035-43B7-9DB9-CA27D4516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76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92DC9-8AF6-4EC2-B247-65FFE549B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6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5499A-A875-46BC-B113-CD4F2DA4B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22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A40DA-5AAA-438B-AFA3-16AC02916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67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9F999-FCA8-4AA7-9206-95CFA5A79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6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81B37-48BA-4383-B475-2598A9FBF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36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06925-A3D2-464B-A66E-979F74F4C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71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838200"/>
            <a:ext cx="7467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B5E23B40-EDDD-467E-9C31-007D5E0C0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563" y="4821238"/>
            <a:ext cx="26257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900" r:id="rId12"/>
    <p:sldLayoutId id="214748390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˃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+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128792" cy="49685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000099"/>
                </a:solidFill>
              </a:rPr>
              <a:t>Итоги реализации лицейского проекта «Одаренные дети»</a:t>
            </a:r>
            <a:br>
              <a:rPr lang="ru-RU" sz="5400" dirty="0" smtClean="0">
                <a:solidFill>
                  <a:srgbClr val="000099"/>
                </a:solidFill>
              </a:rPr>
            </a:br>
            <a:r>
              <a:rPr lang="ru-RU" sz="5400" dirty="0" smtClean="0">
                <a:solidFill>
                  <a:srgbClr val="000099"/>
                </a:solidFill>
              </a:rPr>
              <a:t/>
            </a:r>
            <a:br>
              <a:rPr lang="ru-RU" sz="5400" dirty="0" smtClean="0">
                <a:solidFill>
                  <a:srgbClr val="000099"/>
                </a:solidFill>
              </a:rPr>
            </a:br>
            <a:r>
              <a:rPr lang="ru-RU" sz="4800" dirty="0" smtClean="0">
                <a:solidFill>
                  <a:srgbClr val="000099"/>
                </a:solidFill>
              </a:rPr>
              <a:t>в 2016-2017 учебном году</a:t>
            </a:r>
            <a:endParaRPr lang="ru-RU" sz="4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18487" cy="105206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7030A0"/>
                </a:solidFill>
              </a:rPr>
              <a:t>Лидеры </a:t>
            </a:r>
            <a:r>
              <a:rPr lang="ru-RU" sz="3600" dirty="0">
                <a:solidFill>
                  <a:srgbClr val="7030A0"/>
                </a:solidFill>
              </a:rPr>
              <a:t>учебно-исследовательской </a:t>
            </a:r>
            <a:r>
              <a:rPr lang="ru-RU" sz="3600" dirty="0" smtClean="0">
                <a:solidFill>
                  <a:srgbClr val="7030A0"/>
                </a:solidFill>
              </a:rPr>
              <a:t>деятельности</a:t>
            </a:r>
            <a:endParaRPr lang="ru-RU" sz="36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92575" y="1484313"/>
            <a:ext cx="4872038" cy="5184775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классы</a:t>
            </a: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Аристархова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Дарья (2 группа),</a:t>
            </a: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Свечихина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Мария (4 группа)</a:t>
            </a:r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классы</a:t>
            </a: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Халецкая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олина(10 группа),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Карпочев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Андрей ( 11 группа)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классы</a:t>
            </a: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Болховская Таисия( 20 группа), Стародубцев Максим (24 группа)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84175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446912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7030A0"/>
                </a:solidFill>
              </a:rPr>
              <a:t>Итоги интеллектуальных и творческих конкурсов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125538"/>
            <a:ext cx="8712200" cy="573246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Лицеисты приняли участие в 64 смотрах у конкурсах различного уровня ( 49 побед)!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 smtClean="0"/>
              <a:t>Количество участников: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 smtClean="0"/>
              <a:t>муниципальный уровень-  170;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/>
              <a:t>р</a:t>
            </a:r>
            <a:r>
              <a:rPr lang="ru-RU" sz="3200" b="1" dirty="0" smtClean="0"/>
              <a:t>егиональный уровень – 27;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/>
              <a:t>ф</a:t>
            </a:r>
            <a:r>
              <a:rPr lang="ru-RU" sz="3200" b="1" dirty="0" smtClean="0"/>
              <a:t>едеральный уровень – 6;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/>
              <a:t>243 </a:t>
            </a:r>
            <a:r>
              <a:rPr lang="ru-RU" sz="3200" b="1" dirty="0" smtClean="0"/>
              <a:t>участника!</a:t>
            </a:r>
            <a:endParaRPr lang="ru-RU" sz="3200" b="1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 smtClean="0"/>
              <a:t> 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187 призеров и победителей!!!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239000" cy="792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7030A0"/>
                </a:solidFill>
              </a:rPr>
              <a:t>Лучшие спортсмены</a:t>
            </a:r>
            <a:endParaRPr lang="ru-RU" sz="40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787900" y="1196975"/>
            <a:ext cx="4176713" cy="54006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Длужинская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Анна,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группа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Мосин Вячеслав,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81 группа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рожжина Екатерина,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группа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Добровольский Егор,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группа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Гордин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Иван,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 группа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Франк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Андрей,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15 группа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Монастырская Алена,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группа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Булычев Роман,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группа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Черкасов Никита,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группа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»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»"/>
              <a:defRPr/>
            </a:pP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3690938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мудрая сова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r="2638"/>
          <a:stretch/>
        </p:blipFill>
        <p:spPr bwMode="auto">
          <a:xfrm>
            <a:off x="0" y="1484784"/>
            <a:ext cx="9199338" cy="4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490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115185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</a:rPr>
              <a:t>Учителя, имеющие наивысшие результаты в проекте «Одаренные дети»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4724400"/>
            <a:ext cx="6048375" cy="19446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Лидеры среди учителей: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Венкова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Светлана Ивановна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Тукова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Надежда Борисовна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Балакин Михаил Александрович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Еделев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Андрей Юрьевич</a:t>
            </a:r>
          </a:p>
        </p:txBody>
      </p:sp>
      <p:pic>
        <p:nvPicPr>
          <p:cNvPr id="1741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2016125" cy="30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3068638"/>
            <a:ext cx="2011363" cy="30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773238"/>
            <a:ext cx="2017712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349500"/>
            <a:ext cx="2116137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903265"/>
            <a:ext cx="7200801" cy="129614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300" dirty="0" smtClean="0">
                <a:solidFill>
                  <a:srgbClr val="0000FF"/>
                </a:solidFill>
              </a:rPr>
              <a:t>Предметные олимпиады</a:t>
            </a:r>
            <a:r>
              <a:rPr lang="ru-RU" sz="3600" dirty="0" smtClean="0">
                <a:solidFill>
                  <a:srgbClr val="0000FF"/>
                </a:solidFill>
              </a:rPr>
              <a:t/>
            </a:r>
            <a:br>
              <a:rPr lang="ru-RU" sz="3600" dirty="0" smtClean="0">
                <a:solidFill>
                  <a:srgbClr val="0000FF"/>
                </a:solidFill>
              </a:rPr>
            </a:br>
            <a:r>
              <a:rPr lang="ru-RU" sz="3600" dirty="0" smtClean="0">
                <a:solidFill>
                  <a:srgbClr val="0000FF"/>
                </a:solidFill>
              </a:rPr>
              <a:t>2016 – 20</a:t>
            </a:r>
            <a:r>
              <a:rPr lang="en-US" sz="3600" dirty="0" smtClean="0">
                <a:solidFill>
                  <a:srgbClr val="0000FF"/>
                </a:solidFill>
              </a:rPr>
              <a:t>1</a:t>
            </a:r>
            <a:r>
              <a:rPr lang="ru-RU" sz="3600" dirty="0" smtClean="0">
                <a:solidFill>
                  <a:srgbClr val="0000FF"/>
                </a:solidFill>
              </a:rPr>
              <a:t>7 учебный год</a:t>
            </a:r>
            <a:endParaRPr lang="ru-RU" sz="5100" dirty="0" smtClean="0">
              <a:solidFill>
                <a:srgbClr val="0000FF"/>
              </a:solidFill>
            </a:endParaRPr>
          </a:p>
        </p:txBody>
      </p:sp>
      <p:pic>
        <p:nvPicPr>
          <p:cNvPr id="6147" name="Picture 4" descr="Эмбле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59"/>
          <a:stretch>
            <a:fillRect/>
          </a:stretch>
        </p:blipFill>
        <p:spPr bwMode="auto">
          <a:xfrm>
            <a:off x="795338" y="9525"/>
            <a:ext cx="22320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3213100"/>
            <a:ext cx="5156200" cy="36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6409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000099"/>
                </a:solidFill>
              </a:rPr>
              <a:t>Участие в олимпиадах</a:t>
            </a:r>
          </a:p>
        </p:txBody>
      </p:sp>
      <p:pic>
        <p:nvPicPr>
          <p:cNvPr id="7171" name="Picture 11" descr="DSCF65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94993"/>
            <a:ext cx="3667125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0" descr="DSCF65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91818"/>
            <a:ext cx="36671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468313" y="908720"/>
            <a:ext cx="84961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Муниципальный этап Всероссийской олимпиады школьников – </a:t>
            </a:r>
            <a:r>
              <a:rPr lang="ru-RU" sz="2000" b="1" dirty="0"/>
              <a:t>361</a:t>
            </a:r>
            <a:r>
              <a:rPr lang="ru-RU" sz="2000" dirty="0"/>
              <a:t>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участник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/>
              <a:t>19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предметов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Региональный этап Всероссийской олимпиады школьников –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участников,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предметов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Межрегиональные и всероссийские олимпиады на базе вузов – более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участников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Городская техническая олимпиада школьников НГТУ им. </a:t>
            </a:r>
            <a:r>
              <a:rPr lang="ru-RU" altLang="ru-RU" sz="2000" b="1" dirty="0" err="1">
                <a:latin typeface="Times New Roman" pitchFamily="18" charset="0"/>
                <a:cs typeface="Times New Roman" pitchFamily="18" charset="0"/>
              </a:rPr>
              <a:t>Р.Е.Алексеева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45 участников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Городские олимпиады по предметам –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78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участников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263525" y="260350"/>
            <a:ext cx="8629650" cy="6408738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Итоги участия в олимпиадах </a:t>
            </a:r>
            <a:endParaRPr lang="ru-RU" sz="4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ru-RU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Всероссийская олимпиада школьников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6 призовых места на региональном этапе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(физика, математика, информатика, астрономия, французский язык)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92 призовых места на муниципальном этапе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(18 победителей и 75 призеров)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ru-RU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Всероссийские и межрегиональные олимпиады</a:t>
            </a:r>
          </a:p>
          <a:p>
            <a:pPr marL="444500" indent="-4445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Всероссийская олимпиада МГУ «Ломоносов»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(2 призера)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Всероссийская олимпиада СПбГУ по физике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(2 призера)</a:t>
            </a:r>
          </a:p>
          <a:p>
            <a:pPr marL="444500" indent="-4445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Межрегиональная олимпиада ННГУ «Будущие исследователи – будущее науки» – 6 призовых мест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ru-RU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Городская техническая олимпиада НГТУ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классов – победитель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чел.)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команда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9 классов – победитель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(11 чел.)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команда 10 классов – победитель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чел.)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команда 11 классов – призер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чел.)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ru-RU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Городские предметные олимпиады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2 победителя, 9 призеров</a:t>
            </a:r>
          </a:p>
          <a:p>
            <a:pPr marL="0" indent="0" algn="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Всего – 216 призовых мест</a:t>
            </a:r>
            <a:endParaRPr lang="ru-RU" sz="2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1000"/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1000"/>
                                        <p:tgtEl>
                                          <p:spTgt spid="7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71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1000"/>
                                        <p:tgtEl>
                                          <p:spTgt spid="71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1000"/>
                                        <p:tgtEl>
                                          <p:spTgt spid="717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1000"/>
                                        <p:tgtEl>
                                          <p:spTgt spid="717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99992" y="158750"/>
            <a:ext cx="4186808" cy="319824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 у</a:t>
            </a:r>
            <a:r>
              <a:rPr lang="ru-RU" sz="4800" b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чащихся </a:t>
            </a:r>
            <a:r>
              <a:rPr lang="ru-RU" sz="4800" dirty="0" smtClean="0">
                <a:solidFill>
                  <a:srgbClr val="FF0000"/>
                </a:solidFill>
              </a:rPr>
              <a:t>лицея стали победителями олимпиад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3573463"/>
            <a:ext cx="4246562" cy="2816225"/>
          </a:xfrm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000" b="1" dirty="0" smtClean="0">
              <a:solidFill>
                <a:schemeClr val="hlink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57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153 учащихся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57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 призёрами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57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</a:t>
            </a:r>
            <a:r>
              <a:rPr lang="ru-RU" sz="5700" b="1" dirty="0" smtClean="0">
                <a:solidFill>
                  <a:srgbClr val="000099"/>
                </a:solidFill>
              </a:rPr>
              <a:t> </a:t>
            </a:r>
          </a:p>
        </p:txBody>
      </p:sp>
      <p:pic>
        <p:nvPicPr>
          <p:cNvPr id="5125" name="Picture 5" descr="j03997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557213"/>
            <a:ext cx="4040187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145"/>
            <a:ext cx="8229600" cy="68555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0099"/>
                </a:solidFill>
              </a:rPr>
              <a:t>Лидеры олимпиадного движения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254000" y="765175"/>
            <a:ext cx="8856663" cy="609282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классы – </a:t>
            </a:r>
            <a:r>
              <a:rPr 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Чистякова Екатерина Юрьевна</a:t>
            </a:r>
            <a:r>
              <a:rPr lang="ru-RU" sz="2400" b="1" dirty="0"/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82 – группа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 победитель муниципального этапа Всероссийской олимпиады школьников по географии, обществознанию, экономике 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 призер муниципального этапа Всероссийской олимпиады школьников по английскому языку и литературе;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 победитель олимпиады «Будущие Исследователи – Будущее Науки» (БИБН) по математике;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 призёр олимпиад «Будущие Исследователи – Будущее Науки» (БИБН) и «Высшая проба» по русскому языку;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 призёр олимпиады «Физтех» и «Турнир им. М.В. Ломоносова» по математике;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 призёр олимпиады «Физтех» по физике;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 призёр олимпиады «Высшая проба» по обществознанию;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диплом 1 степени олимпиады СПБГУ («Барсик»)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классы – </a:t>
            </a:r>
            <a:r>
              <a:rPr 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Волков Александр Дмитриевич</a:t>
            </a:r>
            <a:r>
              <a:rPr lang="ru-RU" sz="1800" b="1" dirty="0"/>
              <a:t>,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 группа</a:t>
            </a:r>
          </a:p>
          <a:p>
            <a:pPr marL="0" indent="0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–  призёр муниципального этапа Всероссийской олимпиады школьников по физике, математике;</a:t>
            </a:r>
          </a:p>
          <a:p>
            <a:pPr marL="0" indent="0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–  призёр регионального этапа Всероссийской олимпиады школьников по физике, математике;</a:t>
            </a:r>
          </a:p>
          <a:p>
            <a:pPr marL="0" indent="0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–  призёр олимпиад «Турнир им. М.В. Ломоносова» и «Инженерной» по физике и математике;</a:t>
            </a:r>
          </a:p>
          <a:p>
            <a:pPr marL="0" indent="0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–  призёр олимпиады «Сириус»;</a:t>
            </a:r>
          </a:p>
          <a:p>
            <a:pPr marL="0" indent="0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–  победитель технической олимпиады</a:t>
            </a:r>
          </a:p>
          <a:p>
            <a:pPr lvl="0"/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Штурмина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Марина Сергеевна</a:t>
            </a:r>
            <a:r>
              <a:rPr lang="ru-RU" sz="1800" b="1" dirty="0"/>
              <a:t>,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2 группа</a:t>
            </a:r>
          </a:p>
          <a:p>
            <a:pPr marL="0" indent="0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–  победитель муниципального этапа Всероссийской олимпиады школьников по астрономии;</a:t>
            </a:r>
          </a:p>
          <a:p>
            <a:pPr marL="0" indent="0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–  призер муниципального этапа Всероссийской олимпиады школьников по физике, английскому языку;</a:t>
            </a:r>
          </a:p>
          <a:p>
            <a:pPr marL="0" indent="0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–  призер регионального этапа Всероссийской олимпиады школьников по астрономии; </a:t>
            </a:r>
          </a:p>
          <a:p>
            <a:pPr marL="0" indent="0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–  призёр олимпиад «Турнир им. М.В. Ломоносова» по физике и астрономии;</a:t>
            </a:r>
          </a:p>
          <a:p>
            <a:pPr marL="0" indent="0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–  победитель технической олимпиады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»"/>
              <a:defRPr/>
            </a:pPr>
            <a:endParaRPr lang="ru-RU" sz="2000" dirty="0" smtClean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 tmFilter="0, 0; .2, .5; .8, .5; 1, 0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0" autoRev="1" fill="hold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 tmFilter="0, 0; .2, .5; .8, .5; 1, 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500" autoRev="1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 tmFilter="0, 0; .2, .5; .8, .5; 1, 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500" autoRev="1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 tmFilter="0, 0; .2, .5; .8, .5; 1, 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0" autoRev="1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 tmFilter="0, 0; .2, .5; .8, .5; 1, 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500" autoRev="1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 tmFilter="0, 0; .2, .5; .8, .5; 1, 0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500" autoRev="1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 tmFilter="0, 0; .2, .5; .8, .5; 1, 0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500" autoRev="1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 tmFilter="0, 0; .2, .5; .8, .5; 1, 0"/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500" autoRev="1" fill="hold"/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000" tmFilter="0, 0; .2, .5; .8, .5; 1, 0"/>
                                        <p:tgtEl>
                                          <p:spTgt spid="112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500" autoRev="1" fill="hold"/>
                                        <p:tgtEl>
                                          <p:spTgt spid="112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 tmFilter="0, 0; .2, .5; .8, .5; 1, 0"/>
                                        <p:tgtEl>
                                          <p:spTgt spid="112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500" autoRev="1" fill="hold"/>
                                        <p:tgtEl>
                                          <p:spTgt spid="112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000" tmFilter="0, 0; .2, .5; .8, .5; 1, 0"/>
                                        <p:tgtEl>
                                          <p:spTgt spid="112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500" autoRev="1" fill="hold"/>
                                        <p:tgtEl>
                                          <p:spTgt spid="112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3000" tmFilter="0, 0; .2, .5; .8, .5; 1, 0"/>
                                        <p:tgtEl>
                                          <p:spTgt spid="1126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500" autoRev="1" fill="hold"/>
                                        <p:tgtEl>
                                          <p:spTgt spid="1126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7145"/>
            <a:ext cx="8229600" cy="68555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rgbClr val="000099"/>
                </a:solidFill>
              </a:rPr>
              <a:t>Лидеры олимпиадного движения</a:t>
            </a:r>
            <a:endParaRPr lang="ru-RU" sz="4000" dirty="0" smtClean="0">
              <a:solidFill>
                <a:srgbClr val="0000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5410" y="692697"/>
            <a:ext cx="856895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классы – </a:t>
            </a:r>
            <a:r>
              <a:rPr lang="ru-RU" sz="17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Цинин</a:t>
            </a:r>
            <a:r>
              <a:rPr lang="ru-RU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Андрей Дмитриевич</a:t>
            </a:r>
            <a:r>
              <a:rPr lang="ru-RU" b="1" dirty="0" smtClean="0"/>
              <a:t>, 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 группа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 победитель муниципального этапа Всероссийской олимпиады школьников по математике;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 призёр городской олимпиады школьников по математике и экономике;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 победитель олимпиады «Турнир городов» по математике;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 призёр олимпиады «Физтех» по математике;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smtClean="0"/>
              <a:t> </a:t>
            </a:r>
            <a:r>
              <a:rPr lang="ru-RU" b="1" dirty="0"/>
              <a:t>– </a:t>
            </a:r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Рябков Дмитрий Викторович</a:t>
            </a:r>
            <a:r>
              <a:rPr lang="ru-RU" b="1" dirty="0" smtClean="0"/>
              <a:t>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 группа 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 победитель муниципального этапа Всероссийской олимпиады школьников по физике;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 призёр муниципального этапа Всероссийской олимпиады школьников по математике;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 призёр городской олимпиады школьников по физике;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 призёр олимпиады «Будущие Исследователи – Будущее Науки» (БИБН)по физике;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6209" y="3573016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классы – Фатеева Елизавета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 21 группа 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 победитель муниципального этапа Всероссийской олимпиады школьников по астрономии;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 призёр регионального этапа Всероссийской олимпиады школьников по астрономии;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 призер муниципального этапа Всероссийской олимпиады школьников по физике;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призёр олимпиад «Ломоносов», «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Росатом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- по физике;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 призёр олимпиад «Турнир им. М.В. Ломоносова» по астрономии;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Тепляков Валерий</a:t>
            </a:r>
            <a:r>
              <a:rPr lang="ru-RU" b="1" dirty="0"/>
              <a:t>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21 группа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 призер муниципального, регионального этапа Всероссийской олимпиады школьников, городской олимпиады, олимпиад «Ломоносов», «Смарт – старт» по информатике;</a:t>
            </a:r>
          </a:p>
          <a:p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 призер муниципального этапа Всероссийской олимпиады школьников по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физике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8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Учебно-исследовательская деятельность</a:t>
            </a:r>
            <a:r>
              <a:rPr lang="ru-RU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20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год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27200"/>
            <a:ext cx="3316288" cy="500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7030A0"/>
                </a:solidFill>
              </a:rPr>
              <a:t>Участники научных конференций </a:t>
            </a:r>
            <a:r>
              <a:rPr lang="ru-RU" sz="3600" dirty="0">
                <a:solidFill>
                  <a:srgbClr val="7030A0"/>
                </a:solidFill>
              </a:rPr>
              <a:t>учащихся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484313"/>
            <a:ext cx="8280400" cy="51133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22 лицейская конференция НОУ «Эврика» -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17 секций, 204 участника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defRPr/>
            </a:pP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Городские конференции НОУ - </a:t>
            </a:r>
            <a:r>
              <a:rPr lang="ru-RU" b="1" dirty="0" smtClean="0">
                <a:solidFill>
                  <a:srgbClr val="675D59"/>
                </a:solidFill>
                <a:latin typeface="Times New Roman" pitchFamily="18" charset="0"/>
                <a:cs typeface="Times New Roman" pitchFamily="18" charset="0"/>
              </a:rPr>
              <a:t>85 участников </a:t>
            </a:r>
          </a:p>
          <a:p>
            <a:pPr marL="0" lvl="0" indent="0" eaLnBrk="1" hangingPunct="1">
              <a:buNone/>
              <a:defRPr/>
            </a:pPr>
            <a:r>
              <a:rPr lang="ru-RU" b="1" dirty="0" smtClean="0">
                <a:solidFill>
                  <a:srgbClr val="675D59"/>
                </a:solidFill>
                <a:latin typeface="Times New Roman" pitchFamily="18" charset="0"/>
                <a:cs typeface="Times New Roman" pitchFamily="18" charset="0"/>
              </a:rPr>
              <a:t>( 54 дипломанта)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Региональные научные конференции школьников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 участников (14 дипломантов)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Всероссийский научные конференции школьников 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36 участников ( 34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липломанта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Международные научные конференции школьников 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 участника ( 2 дипломанта)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1750</TotalTime>
  <Words>872</Words>
  <Application>Microsoft Office PowerPoint</Application>
  <PresentationFormat>Экран (4:3)</PresentationFormat>
  <Paragraphs>136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Thermal</vt:lpstr>
      <vt:lpstr>Итоги реализации лицейского проекта «Одаренные дети»  в 2016-2017 учебном году</vt:lpstr>
      <vt:lpstr>Предметные олимпиады 2016 – 2017 учебный год</vt:lpstr>
      <vt:lpstr> Участие в олимпиадах</vt:lpstr>
      <vt:lpstr>Презентация PowerPoint</vt:lpstr>
      <vt:lpstr>63 учащихся лицея стали победителями олимпиад</vt:lpstr>
      <vt:lpstr>Лидеры олимпиадного движения</vt:lpstr>
      <vt:lpstr>Презентация PowerPoint</vt:lpstr>
      <vt:lpstr>Презентация PowerPoint</vt:lpstr>
      <vt:lpstr>Участники научных конференций учащихся</vt:lpstr>
      <vt:lpstr>Лидеры учебно-исследовательской деятельности</vt:lpstr>
      <vt:lpstr>Итоги интеллектуальных и творческих конкурсов</vt:lpstr>
      <vt:lpstr>Лучшие спортсмены</vt:lpstr>
      <vt:lpstr>Презентация PowerPoint</vt:lpstr>
      <vt:lpstr>Учителя, имеющие наивысшие результаты в проекте «Одаренные дети»</vt:lpstr>
    </vt:vector>
  </TitlesOfParts>
  <Company>NTL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Предметные олимпиады    2008-2009  учебный год.</dc:title>
  <dc:creator>gdv</dc:creator>
  <cp:lastModifiedBy>Пользователь Windows</cp:lastModifiedBy>
  <cp:revision>83</cp:revision>
  <cp:lastPrinted>2017-05-16T08:59:11Z</cp:lastPrinted>
  <dcterms:created xsi:type="dcterms:W3CDTF">2009-09-28T01:10:43Z</dcterms:created>
  <dcterms:modified xsi:type="dcterms:W3CDTF">2017-05-16T10:39:14Z</dcterms:modified>
</cp:coreProperties>
</file>