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/>
              <a:t>Click to edit Master title style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8229600" cy="45053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l"/>
            <a:r>
              <a:rPr/>
              <a:t>Click to edit Master text styles</a:t>
            </a:r>
          </a:p>
          <a:p>
            <a:pPr lvl="0" algn="l"/>
            <a:r>
              <a:rPr/>
              <a:t>Second level</a:t>
            </a:r>
          </a:p>
          <a:p>
            <a:pPr lvl="0" algn="l"/>
            <a:r>
              <a:rPr/>
              <a:t>Third level</a:t>
            </a:r>
          </a:p>
          <a:p>
            <a:pPr lvl="0" algn="l"/>
            <a:r>
              <a:rPr/>
              <a:t>Fourth level</a:t>
            </a:r>
          </a:p>
          <a:p>
            <a:pPr lvl="0" algn="l"/>
            <a:r>
              <a:rPr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/>
              <a:t>Click to edit Master title style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4022725" cy="45053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l"/>
            <a:r>
              <a:rPr/>
              <a:t>Click to edit Master text styles</a:t>
            </a:r>
          </a:p>
          <a:p>
            <a:pPr lvl="0" algn="l"/>
            <a:r>
              <a:rPr/>
              <a:t>Second level</a:t>
            </a:r>
          </a:p>
          <a:p>
            <a:pPr lvl="0" algn="l"/>
            <a:r>
              <a:rPr/>
              <a:t>Third level</a:t>
            </a:r>
          </a:p>
          <a:p>
            <a:pPr lvl="0" algn="l"/>
            <a:r>
              <a:rPr/>
              <a:t>Fourth level</a:t>
            </a:r>
          </a:p>
          <a:p>
            <a:pPr lvl="0" algn="l"/>
            <a:r>
              <a:rPr/>
              <a:t>Fifth level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651375" y="1603375"/>
            <a:ext cx="4024312" cy="45053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l"/>
            <a:r>
              <a:rPr/>
              <a:t>Click to edit Master text styles</a:t>
            </a:r>
          </a:p>
          <a:p>
            <a:pPr lvl="0" algn="l"/>
            <a:r>
              <a:rPr/>
              <a:t>Second level</a:t>
            </a:r>
          </a:p>
          <a:p>
            <a:pPr lvl="0" algn="l"/>
            <a:r>
              <a:rPr/>
              <a:t>Third level</a:t>
            </a:r>
          </a:p>
          <a:p>
            <a:pPr lvl="0" algn="l"/>
            <a:r>
              <a:rPr/>
              <a:t>Fourth level</a:t>
            </a:r>
          </a:p>
          <a:p>
            <a:pPr lvl="0" algn="l"/>
            <a:r>
              <a:rPr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sz="4400" b="0" i="0" u="none" strike="noStrike" baseline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 sz="3200" b="0" i="0" u="none" strike="noStrike">
                <a:solidFill>
                  <a:srgbClr val="000000"/>
                </a:solidFill>
              </a:defRPr>
            </a:lvl1pPr>
          </a:lstStyle>
          <a:p>
            <a:pPr lvl="0"/>
            <a:r>
              <a:rPr sz="3200" b="0" i="0" u="none" strike="noStrike" baseline="0">
                <a:solidFill>
                  <a:srgbClr val="000000"/>
                </a:solidFill>
                <a:latin typeface="Arial"/>
              </a:rPr>
              <a:t>Click to edit Master subtitle style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73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txStyles>
    <p:titleStyle>
      <a:lvl1pPr marL="0" lvl="0" indent="0" algn="ctr">
        <a:lnSpc>
          <a:spcPct val="100000"/>
        </a:lnSpc>
        <a:buNone/>
        <a:defRPr sz="4400" b="0" i="0" u="none" strike="noStrike" baseline="0">
          <a:solidFill>
            <a:srgbClr val="000000"/>
          </a:solidFill>
          <a:latin typeface="Arial"/>
        </a:defRPr>
      </a:lvl1pPr>
      <a:lvl2pPr lvl="0">
        <a:defRPr/>
      </a:lvl2pPr>
      <a:lvl3pPr lvl="0">
        <a:defRPr/>
      </a:lvl3pPr>
      <a:lvl4pPr lvl="0">
        <a:defRPr/>
      </a:lvl4pPr>
      <a:lvl5pPr lvl="0">
        <a:defRPr/>
      </a:lvl5pPr>
      <a:lvl6pPr lvl="0">
        <a:defRPr/>
      </a:lvl6pPr>
      <a:lvl7pPr lvl="0">
        <a:defRPr/>
      </a:lvl7pPr>
      <a:lvl8pPr lvl="0">
        <a:defRPr/>
      </a:lvl8pPr>
      <a:lvl9pPr lvl="0">
        <a:defRPr/>
      </a:lvl9pPr>
    </p:titleStyle>
    <p:bodyStyle>
      <a:lvl1pPr marL="342900" lvl="0" indent="-342900" algn="l">
        <a:lnSpc>
          <a:spcPct val="100000"/>
        </a:lnSpc>
        <a:spcBef>
          <a:spcPct val="20000"/>
        </a:spcBef>
        <a:buChar char="•"/>
        <a:defRPr sz="3200" b="0" i="0" u="none" strike="noStrike" baseline="0">
          <a:solidFill>
            <a:srgbClr val="000000"/>
          </a:solidFill>
          <a:latin typeface="Arial"/>
        </a:defRPr>
      </a:lvl1pPr>
      <a:lvl2pPr marL="742950" lvl="0" indent="-285750">
        <a:defRPr sz="2800"/>
      </a:lvl2pPr>
      <a:lvl3pPr marL="1143000" lvl="0" indent="-228600">
        <a:defRPr sz="2400"/>
      </a:lvl3pPr>
      <a:lvl4pPr marL="1600200" lvl="0" indent="-228600">
        <a:defRPr sz="2000"/>
      </a:lvl4pPr>
      <a:lvl5pPr marL="2057400" lvl="0" indent="-228600">
        <a:defRPr/>
      </a:lvl5pPr>
      <a:lvl6pPr lvl="0">
        <a:defRPr/>
      </a:lvl6pPr>
      <a:lvl7pPr lvl="0">
        <a:defRPr/>
      </a:lvl7pPr>
      <a:lvl8pPr lvl="0">
        <a:defRPr/>
      </a:lvl8pPr>
      <a:lvl9pPr lvl="0">
        <a:defRPr/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 noGrp="1"/>
          </p:cNvSpPr>
          <p:nvPr>
            <p:ph type="ctrTitle"/>
          </p:nvPr>
        </p:nvSpPr>
        <p:spPr>
          <a:xfrm>
            <a:off x="962803" y="126578"/>
            <a:ext cx="7772400" cy="2141538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sz="7200" b="1" dirty="0">
                <a:solidFill>
                  <a:srgbClr val="000000"/>
                </a:solidFill>
                <a:latin typeface="Arial"/>
              </a:rPr>
              <a:t>ГТО </a:t>
            </a:r>
          </a:p>
          <a:p>
            <a:pPr lvl="0"/>
            <a:r>
              <a:rPr sz="4400" dirty="0">
                <a:solidFill>
                  <a:srgbClr val="000000"/>
                </a:solidFill>
                <a:latin typeface="Arial"/>
              </a:rPr>
              <a:t>ВЧЕРА,СЕГОДНЯ, ЗАВТРА!!!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2925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6925" y="638175"/>
            <a:ext cx="7620000" cy="569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2925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5975" y="438150"/>
            <a:ext cx="7661275" cy="5849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6700" y="742950"/>
            <a:ext cx="8426450" cy="545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endParaRPr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5250" y="-188913"/>
            <a:ext cx="9144000" cy="6899275"/>
          </a:xfrm>
          <a:prstGeom prst="rect">
            <a:avLst/>
          </a:prstGeom>
          <a:noFill/>
        </p:spPr>
      </p:pic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942975" y="311150"/>
            <a:ext cx="6400800" cy="17526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>
              <a:buNone/>
            </a:pPr>
            <a:r>
              <a:rPr sz="4800" b="1" i="0" u="sng" strike="noStrike" baseline="0" dirty="0">
                <a:solidFill>
                  <a:srgbClr val="000000"/>
                </a:solidFill>
                <a:latin typeface="Arial"/>
              </a:rPr>
              <a:t>ЗНАЧКИ </a:t>
            </a:r>
            <a:r>
              <a:rPr sz="4800" b="1" i="0" u="sng" strike="noStrike" baseline="0" dirty="0" smtClean="0">
                <a:solidFill>
                  <a:srgbClr val="000000"/>
                </a:solidFill>
                <a:latin typeface="Arial"/>
              </a:rPr>
              <a:t>ГТО</a:t>
            </a:r>
            <a:r>
              <a:rPr lang="ru-RU" sz="4800" b="1" u="sng" dirty="0" smtClean="0"/>
              <a:t>- 2015 г.</a:t>
            </a:r>
            <a:endParaRPr sz="4800" b="1" i="0" u="sng" strike="noStrike" baseline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5250" y="1066800"/>
            <a:ext cx="3114675" cy="302577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67025" y="2012950"/>
            <a:ext cx="3071812" cy="300672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30875" y="3260725"/>
            <a:ext cx="2992437" cy="293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A\Pictures\36042073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5052"/>
            <a:ext cx="8280920" cy="60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36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0225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 algn="l"/>
            <a:r>
              <a:rPr sz="3600"/>
              <a:t>"Готов к труду и обороне СССР" (ГТО) — всесоюзный физкультурный комплекс 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454025" y="1730375"/>
            <a:ext cx="5051425" cy="4705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>
              <a:buChar char="•"/>
            </a:pPr>
            <a:r>
              <a:rPr sz="2400"/>
              <a:t>Комплекс ГТО был направлен на физическое развитие и укрепления здоровья граждан, являлся основой системы физвоспитания и был призван способствовать развитию массового физкультурного движения в Советском Союзе.</a:t>
            </a:r>
          </a:p>
          <a:p>
            <a:pPr lvl="0">
              <a:buChar char="•"/>
            </a:pPr>
            <a:r>
              <a:rPr sz="2400"/>
              <a:t>В 1970-е годы значки ГТО имели более 220 миллионов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000"/>
              <a:t>В комплекс входили гимнастические упражнения, бег (на короткие и средние дистанции), прыжки (в длину или высоту), метание (диска, копья, толкание ядра и др.), плавание, лыжные гонки (для бесснежных районов — марш-бросок или велогонки), стрельба (только для юношей).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454025" y="1603375"/>
            <a:ext cx="8231187" cy="49784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l">
              <a:buChar char="•"/>
            </a:pPr>
            <a:r>
              <a:rPr sz="2800" b="1"/>
              <a:t>Комплекс ГТО</a:t>
            </a:r>
          </a:p>
          <a:p>
            <a:pPr lvl="0" algn="l">
              <a:buChar char="•"/>
            </a:pPr>
            <a:r>
              <a:rPr sz="2800" b="1"/>
              <a:t>имел 5 возрастных ступеней и золотые и серебряные значки</a:t>
            </a:r>
          </a:p>
          <a:p>
            <a:pPr lvl="0" algn="l">
              <a:buChar char="•"/>
            </a:pPr>
            <a:r>
              <a:rPr sz="2800" b="1"/>
              <a:t>«Смелые и ловкие» — 10–11 и 12–13 лет</a:t>
            </a:r>
          </a:p>
          <a:p>
            <a:pPr lvl="0" algn="l">
              <a:buChar char="•"/>
            </a:pPr>
            <a:r>
              <a:rPr sz="2800" b="1"/>
              <a:t>«Спортивная смена» — 14–15 лет</a:t>
            </a:r>
          </a:p>
          <a:p>
            <a:pPr lvl="0" algn="l">
              <a:buChar char="•"/>
            </a:pPr>
            <a:r>
              <a:rPr sz="2800" b="1"/>
              <a:t>«Сила и мужество» — 16–18 лет</a:t>
            </a:r>
          </a:p>
          <a:p>
            <a:pPr lvl="0" algn="l">
              <a:buChar char="•"/>
            </a:pPr>
            <a:r>
              <a:rPr sz="2800" b="1"/>
              <a:t>«Физическое совершенство» </a:t>
            </a:r>
          </a:p>
          <a:p>
            <a:pPr lvl="0" algn="l">
              <a:buChar char="•"/>
            </a:pPr>
            <a:r>
              <a:rPr sz="2800" b="1"/>
              <a:t>- мужчины 19–28 и 29–39 лет, </a:t>
            </a:r>
          </a:p>
          <a:p>
            <a:pPr lvl="0" algn="l">
              <a:buChar char="•"/>
            </a:pPr>
            <a:r>
              <a:rPr sz="2800" b="1"/>
              <a:t>- женщины 19–28 и 29–34 лет</a:t>
            </a:r>
          </a:p>
          <a:p>
            <a:pPr lvl="0" algn="l">
              <a:buChar char="•"/>
            </a:pPr>
            <a:r>
              <a:rPr sz="2800" b="1"/>
              <a:t>«Бодрость и здоровье» </a:t>
            </a:r>
          </a:p>
          <a:p>
            <a:pPr lvl="0" algn="l">
              <a:buChar char="•"/>
            </a:pPr>
            <a:r>
              <a:rPr sz="2800" b="1"/>
              <a:t>- мужчины 40–60 лет, </a:t>
            </a:r>
          </a:p>
          <a:p>
            <a:pPr lvl="0" algn="l">
              <a:buChar char="•"/>
            </a:pPr>
            <a:r>
              <a:rPr sz="2800" b="1"/>
              <a:t>- женщины 35–55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  <a:noFill/>
        </p:spPr>
      </p:pic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298450" y="273050"/>
            <a:ext cx="8616950" cy="1798637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marL="0" lvl="0" algn="l">
              <a:buNone/>
            </a:pPr>
            <a:r>
              <a:rPr/>
              <a:t>Система физической подготовки ГТО появилась в Советском Союзе в 1931 году и существовала до 1993.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2300" y="2124075"/>
            <a:ext cx="6245225" cy="404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2925"/>
          </a:xfrm>
          <a:prstGeom prst="rect">
            <a:avLst/>
          </a:prstGeom>
          <a:noFill/>
        </p:spPr>
      </p:pic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304800" y="244475"/>
            <a:ext cx="8229600" cy="7810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marL="0" lvl="0" algn="ctr">
              <a:buNone/>
            </a:pPr>
            <a:r>
              <a:rPr sz="7200" b="1"/>
              <a:t>МАРКИ ГТО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950" y="1724025"/>
            <a:ext cx="7623175" cy="436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0975" y="777875"/>
            <a:ext cx="8307387" cy="537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2925"/>
          </a:xfrm>
          <a:prstGeom prst="rect">
            <a:avLst/>
          </a:prstGeom>
          <a:noFill/>
        </p:spPr>
      </p:pic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225425" y="419100"/>
            <a:ext cx="8229600" cy="11112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marL="0" lvl="0" algn="ctr">
              <a:buNone/>
            </a:pPr>
            <a:r>
              <a:rPr/>
              <a:t>24 марта 2014 года президент России подписал указ </a:t>
            </a:r>
          </a:p>
          <a:p>
            <a:pPr marL="0" lvl="0" algn="ctr">
              <a:buNone/>
            </a:pPr>
            <a:r>
              <a:rPr/>
              <a:t>о возрождении программы ГТО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2475" y="2333625"/>
            <a:ext cx="4187825" cy="4141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6575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" y="590550"/>
            <a:ext cx="77851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213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Default Design</vt:lpstr>
      <vt:lpstr>ГТО  ВЧЕРА,СЕГОДНЯ, ЗАВТРА!!!</vt:lpstr>
      <vt:lpstr>"Готов к труду и обороне СССР" (ГТО) — всесоюзный физкультурный комплекс </vt:lpstr>
      <vt:lpstr>В комплекс входили гимнастические упражнения, бег (на короткие и средние дистанции), прыжки (в длину или высоту), метание (диска, копья, толкание ядра и др.), плавание, лыжные гонки (для бесснежных районов — марш-бросок или велогонки), стрельба (только для юношей).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  ВЧЕРА,СЕГОДНЯ, ЗАВТРА!!!</dc:title>
  <cp:lastModifiedBy>1</cp:lastModifiedBy>
  <cp:revision>3</cp:revision>
  <dcterms:modified xsi:type="dcterms:W3CDTF">2015-12-22T06:09:23Z</dcterms:modified>
</cp:coreProperties>
</file>