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86" r:id="rId2"/>
    <p:sldId id="436" r:id="rId3"/>
    <p:sldId id="354" r:id="rId4"/>
    <p:sldId id="364" r:id="rId5"/>
    <p:sldId id="257" r:id="rId6"/>
    <p:sldId id="945" r:id="rId7"/>
    <p:sldId id="437" r:id="rId8"/>
    <p:sldId id="270" r:id="rId9"/>
    <p:sldId id="924" r:id="rId10"/>
    <p:sldId id="938" r:id="rId11"/>
    <p:sldId id="296" r:id="rId12"/>
    <p:sldId id="946" r:id="rId13"/>
    <p:sldId id="452" r:id="rId14"/>
    <p:sldId id="939" r:id="rId15"/>
    <p:sldId id="415" r:id="rId16"/>
    <p:sldId id="442" r:id="rId17"/>
    <p:sldId id="418" r:id="rId18"/>
    <p:sldId id="947" r:id="rId19"/>
    <p:sldId id="948" r:id="rId20"/>
    <p:sldId id="949" r:id="rId21"/>
    <p:sldId id="943" r:id="rId22"/>
    <p:sldId id="428" r:id="rId23"/>
    <p:sldId id="429" r:id="rId24"/>
    <p:sldId id="951" r:id="rId25"/>
    <p:sldId id="273" r:id="rId26"/>
    <p:sldId id="952" r:id="rId27"/>
    <p:sldId id="953" r:id="rId28"/>
    <p:sldId id="954" r:id="rId29"/>
    <p:sldId id="950" r:id="rId30"/>
    <p:sldId id="955" r:id="rId31"/>
    <p:sldId id="956" r:id="rId32"/>
    <p:sldId id="957" r:id="rId33"/>
    <p:sldId id="958" r:id="rId34"/>
    <p:sldId id="959" r:id="rId35"/>
    <p:sldId id="960" r:id="rId36"/>
    <p:sldId id="277" r:id="rId37"/>
    <p:sldId id="287" r:id="rId38"/>
    <p:sldId id="961" r:id="rId39"/>
    <p:sldId id="963" r:id="rId40"/>
    <p:sldId id="964" r:id="rId41"/>
    <p:sldId id="962" r:id="rId42"/>
    <p:sldId id="965" r:id="rId43"/>
    <p:sldId id="966" r:id="rId44"/>
    <p:sldId id="967" r:id="rId45"/>
    <p:sldId id="968" r:id="rId46"/>
    <p:sldId id="933" r:id="rId47"/>
    <p:sldId id="934" r:id="rId48"/>
    <p:sldId id="969" r:id="rId49"/>
    <p:sldId id="944" r:id="rId50"/>
    <p:sldId id="412" r:id="rId51"/>
    <p:sldId id="458" r:id="rId52"/>
    <p:sldId id="448" r:id="rId53"/>
    <p:sldId id="414" r:id="rId54"/>
    <p:sldId id="430" r:id="rId55"/>
    <p:sldId id="431" r:id="rId56"/>
    <p:sldId id="432" r:id="rId57"/>
    <p:sldId id="439" r:id="rId58"/>
    <p:sldId id="434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00"/>
    <a:srgbClr val="EA0414"/>
    <a:srgbClr val="C00414"/>
    <a:srgbClr val="1450B4"/>
    <a:srgbClr val="B7F62A"/>
    <a:srgbClr val="E6B9B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15" autoAdjust="0"/>
    <p:restoredTop sz="94627"/>
  </p:normalViewPr>
  <p:slideViewPr>
    <p:cSldViewPr>
      <p:cViewPr varScale="1">
        <p:scale>
          <a:sx n="71" d="100"/>
          <a:sy n="71" d="100"/>
        </p:scale>
        <p:origin x="-810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62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AC0A7-7186-47C8-A954-F3C4F782D3B9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5E97B-9556-4B7B-A0DC-36EA1EEC5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152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5720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73013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077582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379386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E97B-9556-4B7B-A0DC-36EA1EEC565B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802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26794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550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550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55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81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0096-6F0C-4DCB-9738-A9C991A26A55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246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501" y="581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746000" y="585000"/>
            <a:ext cx="6607800" cy="81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746000" y="1600376"/>
            <a:ext cx="6607891" cy="467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585338" y="585000"/>
            <a:ext cx="3870325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485999" y="6531430"/>
            <a:ext cx="5220002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Шаблон презентации с сайта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presentation-creation.ru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02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670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486000" y="6531431"/>
            <a:ext cx="5220002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7" tIns="45671" rIns="91367" bIns="45671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Шаблон презентации с сайта </a:t>
            </a:r>
            <a:r>
              <a:rPr lang="en-US" sz="1399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presentation-creation.ru</a:t>
            </a:r>
            <a:endParaRPr sz="13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06001" y="234000"/>
            <a:ext cx="10851547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06001" y="1449001"/>
            <a:ext cx="10851546" cy="469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18" lvl="0" indent="-228459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3837" lvl="1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0755" lvl="2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7674" lvl="3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4593" lvl="4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1511" lvl="5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8430" lvl="6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5348" lvl="7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2266" lvl="8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6272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31A4-5F0F-4460-9710-14BB5944969D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1.sv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svg"/><Relationship Id="rId5" Type="http://schemas.openxmlformats.org/officeDocument/2006/relationships/image" Target="../media/image56.png"/><Relationship Id="rId4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tl38.ru/documents/index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41.svg"/><Relationship Id="rId7" Type="http://schemas.openxmlformats.org/officeDocument/2006/relationships/image" Target="../media/image9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ntl38.ru/abiturientu/postuplenie.php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svg"/><Relationship Id="rId7" Type="http://schemas.openxmlformats.org/officeDocument/2006/relationships/image" Target="../media/image8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9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presentation-creation.ru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022D1-DE1C-49A6-9CAD-65D73893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00" y="6354000"/>
            <a:ext cx="5314950" cy="50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2639616" cy="6858000"/>
          </a:xfrm>
          <a:prstGeom prst="rect">
            <a:avLst/>
          </a:prstGeom>
          <a:solidFill>
            <a:srgbClr val="C6062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5015880" y="494547"/>
            <a:ext cx="7380000" cy="19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№ 38»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0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E9D7330B-E360-4193-9454-314CF252097E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5" r="26455"/>
          <a:stretch>
            <a:fillRect/>
          </a:stretch>
        </p:blipFill>
        <p:spPr bwMode="auto">
          <a:xfrm>
            <a:off x="695400" y="1052737"/>
            <a:ext cx="4104456" cy="5215382"/>
          </a:xfrm>
          <a:prstGeom prst="rect">
            <a:avLst/>
          </a:prstGeom>
          <a:noFill/>
          <a:effectLst>
            <a:innerShdw blurRad="63500" dist="50800" dir="4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9FF192-F976-4BF6-A0BC-E1B02742BBC9}"/>
              </a:ext>
            </a:extLst>
          </p:cNvPr>
          <p:cNvSpPr/>
          <p:nvPr/>
        </p:nvSpPr>
        <p:spPr>
          <a:xfrm>
            <a:off x="5181600" y="3617959"/>
            <a:ext cx="66247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образовательной программе МАОУ «Лицей № 38»</a:t>
            </a:r>
          </a:p>
          <a:p>
            <a:pPr algn="just"/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приёма обучающихся МАОУ «Лицей № 38» в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algn="ctr"/>
            <a:endParaRPr lang="ru-RU" sz="40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Zvezda">
            <a:extLst>
              <a:ext uri="{FF2B5EF4-FFF2-40B4-BE49-F238E27FC236}">
                <a16:creationId xmlns:a16="http://schemas.microsoft.com/office/drawing/2014/main" xmlns="" id="{39E3457C-7877-493D-B3B1-ECD84A15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63536" cy="17662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72AB34B-055A-49B8-969A-6792CE035132}"/>
              </a:ext>
            </a:extLst>
          </p:cNvPr>
          <p:cNvSpPr txBox="1"/>
          <p:nvPr/>
        </p:nvSpPr>
        <p:spPr>
          <a:xfrm>
            <a:off x="5290872" y="2801660"/>
            <a:ext cx="6205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дня: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448500" y="3219994"/>
            <a:ext cx="11295000" cy="135000"/>
          </a:xfrm>
          <a:prstGeom prst="rect">
            <a:avLst/>
          </a:prstGeom>
          <a:solidFill>
            <a:srgbClr val="664D2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3"/>
          <p:cNvGrpSpPr/>
          <p:nvPr/>
        </p:nvGrpSpPr>
        <p:grpSpPr>
          <a:xfrm>
            <a:off x="3620546" y="3151641"/>
            <a:ext cx="360000" cy="360000"/>
            <a:chOff x="3013581" y="3249000"/>
            <a:chExt cx="360000" cy="360000"/>
          </a:xfrm>
        </p:grpSpPr>
        <p:sp>
          <p:nvSpPr>
            <p:cNvPr id="88" name="Google Shape;88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1944523" y="3144036"/>
            <a:ext cx="360000" cy="360000"/>
            <a:chOff x="3013581" y="3249000"/>
            <a:chExt cx="360000" cy="360000"/>
          </a:xfrm>
        </p:grpSpPr>
        <p:sp>
          <p:nvSpPr>
            <p:cNvPr id="91" name="Google Shape;91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1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3"/>
          <p:cNvGrpSpPr/>
          <p:nvPr/>
        </p:nvGrpSpPr>
        <p:grpSpPr>
          <a:xfrm>
            <a:off x="5709283" y="3151641"/>
            <a:ext cx="360000" cy="360000"/>
            <a:chOff x="3013581" y="3249000"/>
            <a:chExt cx="360000" cy="360000"/>
          </a:xfrm>
        </p:grpSpPr>
        <p:sp>
          <p:nvSpPr>
            <p:cNvPr id="97" name="Google Shape;97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4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7816540" y="3118311"/>
            <a:ext cx="360000" cy="360000"/>
            <a:chOff x="3013581" y="3249000"/>
            <a:chExt cx="360000" cy="360000"/>
          </a:xfrm>
        </p:grpSpPr>
        <p:sp>
          <p:nvSpPr>
            <p:cNvPr id="100" name="Google Shape;100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5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9616406" y="3141366"/>
            <a:ext cx="360000" cy="360000"/>
            <a:chOff x="3013581" y="3249000"/>
            <a:chExt cx="360000" cy="360000"/>
          </a:xfrm>
        </p:grpSpPr>
        <p:sp>
          <p:nvSpPr>
            <p:cNvPr id="103" name="Google Shape;103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051BC689-E0FC-4A1B-8046-5EAD05525CAC}"/>
              </a:ext>
            </a:extLst>
          </p:cNvPr>
          <p:cNvGrpSpPr/>
          <p:nvPr/>
        </p:nvGrpSpPr>
        <p:grpSpPr>
          <a:xfrm>
            <a:off x="8907065" y="4930663"/>
            <a:ext cx="1404594" cy="1404594"/>
            <a:chOff x="5294867" y="1176599"/>
            <a:chExt cx="1404594" cy="1404594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280" y="1412734"/>
              <a:ext cx="1036510" cy="932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Google Shape;108;p13"/>
            <p:cNvSpPr/>
            <p:nvPr/>
          </p:nvSpPr>
          <p:spPr>
            <a:xfrm>
              <a:off x="5294867" y="117659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571EF09-8BF6-433B-9D02-A15B7573A6C8}"/>
              </a:ext>
            </a:extLst>
          </p:cNvPr>
          <p:cNvGrpSpPr/>
          <p:nvPr/>
        </p:nvGrpSpPr>
        <p:grpSpPr>
          <a:xfrm>
            <a:off x="257581" y="3562841"/>
            <a:ext cx="1404594" cy="1404594"/>
            <a:chOff x="2014856" y="3604219"/>
            <a:chExt cx="1404594" cy="1404594"/>
          </a:xfrm>
        </p:grpSpPr>
        <p:pic>
          <p:nvPicPr>
            <p:cNvPr id="169" name="Picture 2" descr="https://promekoproekt.ru/wp-content/uploads/2020/06/Obrazec-2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697" y="3664507"/>
              <a:ext cx="1270839" cy="127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Google Shape;109;p13"/>
            <p:cNvSpPr/>
            <p:nvPr/>
          </p:nvSpPr>
          <p:spPr>
            <a:xfrm>
              <a:off x="2014856" y="360421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EBD38B69-1C54-49D1-91A7-73AC35A33973}"/>
              </a:ext>
            </a:extLst>
          </p:cNvPr>
          <p:cNvGrpSpPr/>
          <p:nvPr/>
        </p:nvGrpSpPr>
        <p:grpSpPr>
          <a:xfrm>
            <a:off x="10235166" y="3710467"/>
            <a:ext cx="1416155" cy="1433141"/>
            <a:chOff x="3531285" y="1662438"/>
            <a:chExt cx="1416155" cy="1433141"/>
          </a:xfrm>
        </p:grpSpPr>
        <p:pic>
          <p:nvPicPr>
            <p:cNvPr id="3075" name="Picture 3" descr="C:\Users\Гость\Desktop\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285" y="1662438"/>
              <a:ext cx="1404594" cy="140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Google Shape;110;p13"/>
            <p:cNvSpPr/>
            <p:nvPr/>
          </p:nvSpPr>
          <p:spPr>
            <a:xfrm>
              <a:off x="3542846" y="169098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EC8388C2-4900-42B6-BD8C-BC784DA6EF23}"/>
              </a:ext>
            </a:extLst>
          </p:cNvPr>
          <p:cNvGrpSpPr/>
          <p:nvPr/>
        </p:nvGrpSpPr>
        <p:grpSpPr>
          <a:xfrm>
            <a:off x="1381570" y="4854259"/>
            <a:ext cx="1404594" cy="1404594"/>
            <a:chOff x="3671972" y="4155937"/>
            <a:chExt cx="1404594" cy="1404594"/>
          </a:xfrm>
        </p:grpSpPr>
        <p:pic>
          <p:nvPicPr>
            <p:cNvPr id="3079" name="Picture 7" descr="C:\Users\Гость\Desktop\1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423" y="4332556"/>
              <a:ext cx="1051355" cy="105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Google Shape;111;p13"/>
            <p:cNvSpPr/>
            <p:nvPr/>
          </p:nvSpPr>
          <p:spPr>
            <a:xfrm>
              <a:off x="3671972" y="4155937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894F336D-2780-4BC0-83C7-E0585206FE3F}"/>
              </a:ext>
            </a:extLst>
          </p:cNvPr>
          <p:cNvGrpSpPr/>
          <p:nvPr/>
        </p:nvGrpSpPr>
        <p:grpSpPr>
          <a:xfrm>
            <a:off x="4282643" y="3685800"/>
            <a:ext cx="1404594" cy="1404594"/>
            <a:chOff x="7142830" y="4233049"/>
            <a:chExt cx="1404594" cy="1404594"/>
          </a:xfrm>
        </p:grpSpPr>
        <p:pic>
          <p:nvPicPr>
            <p:cNvPr id="3082" name="Picture 10" descr="C:\Users\Гость\Desktop\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152" y="4421710"/>
              <a:ext cx="1094471" cy="87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Google Shape;112;p13"/>
            <p:cNvSpPr/>
            <p:nvPr/>
          </p:nvSpPr>
          <p:spPr>
            <a:xfrm>
              <a:off x="7142830" y="423304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5D6301D3-A0EA-4E28-A038-F0C622DD60F8}"/>
              </a:ext>
            </a:extLst>
          </p:cNvPr>
          <p:cNvGrpSpPr/>
          <p:nvPr/>
        </p:nvGrpSpPr>
        <p:grpSpPr>
          <a:xfrm>
            <a:off x="5953381" y="3710467"/>
            <a:ext cx="1422254" cy="1409646"/>
            <a:chOff x="8907213" y="3857165"/>
            <a:chExt cx="1422254" cy="1409646"/>
          </a:xfrm>
        </p:grpSpPr>
        <p:pic>
          <p:nvPicPr>
            <p:cNvPr id="3084" name="Picture 12" descr="C:\Users\Гость\Desktop\1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133" y="3857165"/>
              <a:ext cx="1319334" cy="1409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Google Shape;114;p13"/>
            <p:cNvSpPr/>
            <p:nvPr/>
          </p:nvSpPr>
          <p:spPr>
            <a:xfrm>
              <a:off x="8907213" y="385716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AutoShape 2" descr="https://cdn.worldvectorlogo.com/logos/nizhnovenergo-1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cdn.worldvectorlogo.com/logos/hydromash-2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https://www.piksan.ru/upload/iblock/955/9558eb0dbfbe812e36dbf3a7d3d466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9F3A1E7-B3DE-4353-92BC-2CB1A3F3F82D}"/>
              </a:ext>
            </a:extLst>
          </p:cNvPr>
          <p:cNvGrpSpPr/>
          <p:nvPr/>
        </p:nvGrpSpPr>
        <p:grpSpPr>
          <a:xfrm>
            <a:off x="7215359" y="4867553"/>
            <a:ext cx="1404594" cy="1435551"/>
            <a:chOff x="7054784" y="1572845"/>
            <a:chExt cx="1404594" cy="1435551"/>
          </a:xfrm>
        </p:grpSpPr>
        <p:pic>
          <p:nvPicPr>
            <p:cNvPr id="3076" name="Picture 4" descr="C:\Users\Гость\Desktop\1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887" y="1655423"/>
              <a:ext cx="1258388" cy="135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Google Shape;113;p13"/>
            <p:cNvSpPr/>
            <p:nvPr/>
          </p:nvSpPr>
          <p:spPr>
            <a:xfrm>
              <a:off x="7054784" y="157284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02;p13"/>
            <p:cNvSpPr txBox="1"/>
            <p:nvPr/>
          </p:nvSpPr>
          <p:spPr>
            <a:xfrm>
              <a:off x="7395565" y="2351220"/>
              <a:ext cx="739256" cy="261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МРСК</a:t>
              </a:r>
              <a:endParaRPr sz="14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55A3E97-4BA5-4297-B06D-D25240650FA5}"/>
              </a:ext>
            </a:extLst>
          </p:cNvPr>
          <p:cNvGrpSpPr/>
          <p:nvPr/>
        </p:nvGrpSpPr>
        <p:grpSpPr>
          <a:xfrm>
            <a:off x="3024337" y="4930663"/>
            <a:ext cx="1404594" cy="1404594"/>
            <a:chOff x="5378447" y="3549785"/>
            <a:chExt cx="1404594" cy="1404594"/>
          </a:xfrm>
        </p:grpSpPr>
        <p:pic>
          <p:nvPicPr>
            <p:cNvPr id="3087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464" y="3917142"/>
              <a:ext cx="101917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1" name="Google Shape;110;p13"/>
            <p:cNvSpPr/>
            <p:nvPr/>
          </p:nvSpPr>
          <p:spPr>
            <a:xfrm>
              <a:off x="5378447" y="354978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03553E41-28C7-4857-A5E9-878CE2F167F5}"/>
              </a:ext>
            </a:extLst>
          </p:cNvPr>
          <p:cNvGrpSpPr/>
          <p:nvPr/>
        </p:nvGrpSpPr>
        <p:grpSpPr>
          <a:xfrm>
            <a:off x="378422" y="717266"/>
            <a:ext cx="2183413" cy="2188958"/>
            <a:chOff x="379942" y="423871"/>
            <a:chExt cx="2183413" cy="218895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099571DD-2A2B-451F-94C4-A2BB87D36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6175" y="884837"/>
              <a:ext cx="1750946" cy="1123779"/>
            </a:xfrm>
            <a:prstGeom prst="rect">
              <a:avLst/>
            </a:prstGeom>
          </p:spPr>
        </p:pic>
        <p:sp>
          <p:nvSpPr>
            <p:cNvPr id="71" name="Google Shape;111;p13">
              <a:extLst>
                <a:ext uri="{FF2B5EF4-FFF2-40B4-BE49-F238E27FC236}">
                  <a16:creationId xmlns:a16="http://schemas.microsoft.com/office/drawing/2014/main" xmlns="" id="{E35EF443-4EA9-4264-BB91-D00E1CCCEA53}"/>
                </a:ext>
              </a:extLst>
            </p:cNvPr>
            <p:cNvSpPr/>
            <p:nvPr/>
          </p:nvSpPr>
          <p:spPr>
            <a:xfrm>
              <a:off x="379942" y="423871"/>
              <a:ext cx="2183413" cy="2188958"/>
            </a:xfrm>
            <a:prstGeom prst="donut">
              <a:avLst>
                <a:gd name="adj" fmla="val 890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CCC49043-5640-4154-B863-C82358A7F4AB}"/>
              </a:ext>
            </a:extLst>
          </p:cNvPr>
          <p:cNvGrpSpPr/>
          <p:nvPr/>
        </p:nvGrpSpPr>
        <p:grpSpPr>
          <a:xfrm>
            <a:off x="3558556" y="883688"/>
            <a:ext cx="2183414" cy="2118911"/>
            <a:chOff x="9717936" y="395821"/>
            <a:chExt cx="2183414" cy="21189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A3A53D9-CF55-4EA5-9CAC-C7E3681F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056439" y="785312"/>
              <a:ext cx="1506407" cy="1386625"/>
            </a:xfrm>
            <a:prstGeom prst="rect">
              <a:avLst/>
            </a:prstGeom>
          </p:spPr>
        </p:pic>
        <p:sp>
          <p:nvSpPr>
            <p:cNvPr id="74" name="Google Shape;110;p13">
              <a:extLst>
                <a:ext uri="{FF2B5EF4-FFF2-40B4-BE49-F238E27FC236}">
                  <a16:creationId xmlns:a16="http://schemas.microsoft.com/office/drawing/2014/main" xmlns="" id="{E5C20A0A-7984-4516-9BE4-68B8035505A9}"/>
                </a:ext>
              </a:extLst>
            </p:cNvPr>
            <p:cNvSpPr/>
            <p:nvPr/>
          </p:nvSpPr>
          <p:spPr>
            <a:xfrm>
              <a:off x="9717936" y="39582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D562842-68FF-4C8D-9A06-0A784CA1812F}"/>
              </a:ext>
            </a:extLst>
          </p:cNvPr>
          <p:cNvGrpSpPr/>
          <p:nvPr/>
        </p:nvGrpSpPr>
        <p:grpSpPr>
          <a:xfrm>
            <a:off x="6477164" y="835276"/>
            <a:ext cx="2188793" cy="2118911"/>
            <a:chOff x="5421692" y="280551"/>
            <a:chExt cx="2188793" cy="21189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9863E773-2BDF-46F7-AD3D-FAB27026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95826" y="368406"/>
              <a:ext cx="2114659" cy="1943200"/>
            </a:xfrm>
            <a:prstGeom prst="rect">
              <a:avLst/>
            </a:prstGeom>
          </p:spPr>
        </p:pic>
        <p:sp>
          <p:nvSpPr>
            <p:cNvPr id="141" name="Google Shape;110;p13">
              <a:extLst>
                <a:ext uri="{FF2B5EF4-FFF2-40B4-BE49-F238E27FC236}">
                  <a16:creationId xmlns:a16="http://schemas.microsoft.com/office/drawing/2014/main" xmlns="" id="{EFAFC4C3-1FA3-41ED-AE94-67DB38857D2C}"/>
                </a:ext>
              </a:extLst>
            </p:cNvPr>
            <p:cNvSpPr/>
            <p:nvPr/>
          </p:nvSpPr>
          <p:spPr>
            <a:xfrm>
              <a:off x="5421692" y="28055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48122939-6BD2-440C-BDC1-86C87BB14DB0}"/>
              </a:ext>
            </a:extLst>
          </p:cNvPr>
          <p:cNvGrpSpPr/>
          <p:nvPr/>
        </p:nvGrpSpPr>
        <p:grpSpPr>
          <a:xfrm>
            <a:off x="9560086" y="941499"/>
            <a:ext cx="2183414" cy="2118911"/>
            <a:chOff x="9717936" y="395821"/>
            <a:chExt cx="2183414" cy="2118911"/>
          </a:xfrm>
        </p:grpSpPr>
        <p:sp>
          <p:nvSpPr>
            <p:cNvPr id="142" name="Google Shape;110;p13">
              <a:extLst>
                <a:ext uri="{FF2B5EF4-FFF2-40B4-BE49-F238E27FC236}">
                  <a16:creationId xmlns:a16="http://schemas.microsoft.com/office/drawing/2014/main" xmlns="" id="{968FE556-0111-450E-B369-A7D081DA708C}"/>
                </a:ext>
              </a:extLst>
            </p:cNvPr>
            <p:cNvSpPr/>
            <p:nvPr/>
          </p:nvSpPr>
          <p:spPr>
            <a:xfrm>
              <a:off x="9717936" y="39582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xmlns="" id="{CF8FD4A6-78E7-4B47-83E6-FFD5F2AA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235457" y="851449"/>
              <a:ext cx="1207654" cy="1207654"/>
            </a:xfrm>
            <a:prstGeom prst="rect">
              <a:avLst/>
            </a:prstGeom>
          </p:spPr>
        </p:pic>
      </p:grp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1B5F1433-4E18-417D-8359-C291C34EE6D6}"/>
              </a:ext>
            </a:extLst>
          </p:cNvPr>
          <p:cNvSpPr txBox="1">
            <a:spLocks/>
          </p:cNvSpPr>
          <p:nvPr/>
        </p:nvSpPr>
        <p:spPr>
          <a:xfrm>
            <a:off x="616898" y="-23959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xmlns="" val="16228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xmlns="" id="{3417D9A9-85CE-4F2E-AB78-BC520C0ED0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9400" y="98441"/>
            <a:ext cx="11161240" cy="917923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Особенности образовательной программы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основного образования (9 класс)</a:t>
            </a:r>
          </a:p>
        </p:txBody>
      </p:sp>
      <p:grpSp>
        <p:nvGrpSpPr>
          <p:cNvPr id="23556" name="Google Shape;85;p13">
            <a:extLst>
              <a:ext uri="{FF2B5EF4-FFF2-40B4-BE49-F238E27FC236}">
                <a16:creationId xmlns:a16="http://schemas.microsoft.com/office/drawing/2014/main" xmlns="" id="{7D928BC4-7692-4BEE-9CF3-3941AF799850}"/>
              </a:ext>
            </a:extLst>
          </p:cNvPr>
          <p:cNvGrpSpPr>
            <a:grpSpLocks/>
          </p:cNvGrpSpPr>
          <p:nvPr/>
        </p:nvGrpSpPr>
        <p:grpSpPr bwMode="auto">
          <a:xfrm>
            <a:off x="511998" y="1840897"/>
            <a:ext cx="11128617" cy="4626545"/>
            <a:chOff x="2007281" y="1539000"/>
            <a:chExt cx="8363869" cy="4095081"/>
          </a:xfrm>
        </p:grpSpPr>
        <p:sp>
          <p:nvSpPr>
            <p:cNvPr id="8" name="Google Shape;86;p13">
              <a:extLst>
                <a:ext uri="{FF2B5EF4-FFF2-40B4-BE49-F238E27FC236}">
                  <a16:creationId xmlns:a16="http://schemas.microsoft.com/office/drawing/2014/main" xmlns="" id="{22E674A6-9172-4D83-A074-EA357D0BBCFB}"/>
                </a:ext>
              </a:extLst>
            </p:cNvPr>
            <p:cNvSpPr/>
            <p:nvPr/>
          </p:nvSpPr>
          <p:spPr>
            <a:xfrm>
              <a:off x="2091000" y="1539001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xmlns="" id="{2694612E-9661-4191-91FB-83FCAAB61989}"/>
                </a:ext>
              </a:extLst>
            </p:cNvPr>
            <p:cNvSpPr/>
            <p:nvPr/>
          </p:nvSpPr>
          <p:spPr>
            <a:xfrm>
              <a:off x="6366008" y="1539000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8;p13">
              <a:extLst>
                <a:ext uri="{FF2B5EF4-FFF2-40B4-BE49-F238E27FC236}">
                  <a16:creationId xmlns:a16="http://schemas.microsoft.com/office/drawing/2014/main" xmlns="" id="{9069A5F9-CAE7-45E4-B13B-444A41E26FC4}"/>
                </a:ext>
              </a:extLst>
            </p:cNvPr>
            <p:cNvSpPr/>
            <p:nvPr/>
          </p:nvSpPr>
          <p:spPr>
            <a:xfrm>
              <a:off x="6304742" y="3693673"/>
              <a:ext cx="4066408" cy="1940408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9;p13">
              <a:extLst>
                <a:ext uri="{FF2B5EF4-FFF2-40B4-BE49-F238E27FC236}">
                  <a16:creationId xmlns:a16="http://schemas.microsoft.com/office/drawing/2014/main" xmlns="" id="{890ADC2E-3077-4FAB-B7C5-857B3BBDEC6E}"/>
                </a:ext>
              </a:extLst>
            </p:cNvPr>
            <p:cNvSpPr/>
            <p:nvPr/>
          </p:nvSpPr>
          <p:spPr>
            <a:xfrm>
              <a:off x="2115509" y="3688475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  <a:p>
              <a:pPr>
                <a:buClr>
                  <a:srgbClr val="000000"/>
                </a:buClr>
                <a:defRPr/>
              </a:pPr>
              <a:r>
                <a:rPr lang="ru-RU" altLang="ru-RU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   черчение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4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;p13">
              <a:extLst>
                <a:ext uri="{FF2B5EF4-FFF2-40B4-BE49-F238E27FC236}">
                  <a16:creationId xmlns:a16="http://schemas.microsoft.com/office/drawing/2014/main" xmlns="" id="{25956236-AD85-4934-B45A-E10E3717FE91}"/>
                </a:ext>
              </a:extLst>
            </p:cNvPr>
            <p:cNvSpPr/>
            <p:nvPr/>
          </p:nvSpPr>
          <p:spPr>
            <a:xfrm rot="5400000">
              <a:off x="4703768" y="2035041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8" extrusionOk="0">
                  <a:moveTo>
                    <a:pt x="0" y="0"/>
                  </a:moveTo>
                  <a:lnTo>
                    <a:pt x="1392728" y="0"/>
                  </a:lnTo>
                  <a:lnTo>
                    <a:pt x="1392728" y="1392728"/>
                  </a:lnTo>
                  <a:lnTo>
                    <a:pt x="1290496" y="1387565"/>
                  </a:lnTo>
                  <a:cubicBezTo>
                    <a:pt x="612776" y="1318739"/>
                    <a:pt x="73989" y="779952"/>
                    <a:pt x="5163" y="1022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3">
              <a:extLst>
                <a:ext uri="{FF2B5EF4-FFF2-40B4-BE49-F238E27FC236}">
                  <a16:creationId xmlns:a16="http://schemas.microsoft.com/office/drawing/2014/main" xmlns="" id="{18F7A8B4-0F00-4C94-904D-8F5985C60351}"/>
                </a:ext>
              </a:extLst>
            </p:cNvPr>
            <p:cNvSpPr/>
            <p:nvPr/>
          </p:nvSpPr>
          <p:spPr>
            <a:xfrm rot="5400000">
              <a:off x="6367418" y="2036176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7" extrusionOk="0">
                  <a:moveTo>
                    <a:pt x="0" y="1392727"/>
                  </a:moveTo>
                  <a:lnTo>
                    <a:pt x="5163" y="1290495"/>
                  </a:lnTo>
                  <a:cubicBezTo>
                    <a:pt x="73989" y="612775"/>
                    <a:pt x="612776" y="73988"/>
                    <a:pt x="1290496" y="5162"/>
                  </a:cubicBezTo>
                  <a:lnTo>
                    <a:pt x="1392728" y="0"/>
                  </a:lnTo>
                  <a:lnTo>
                    <a:pt x="1392728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2;p13">
              <a:extLst>
                <a:ext uri="{FF2B5EF4-FFF2-40B4-BE49-F238E27FC236}">
                  <a16:creationId xmlns:a16="http://schemas.microsoft.com/office/drawing/2014/main" xmlns="" id="{C198DF71-B1E2-4DEE-9B41-B161DECF2F42}"/>
                </a:ext>
              </a:extLst>
            </p:cNvPr>
            <p:cNvSpPr/>
            <p:nvPr/>
          </p:nvSpPr>
          <p:spPr>
            <a:xfrm rot="5400000">
              <a:off x="4703769" y="3744709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8" extrusionOk="0">
                  <a:moveTo>
                    <a:pt x="0" y="1392728"/>
                  </a:moveTo>
                  <a:lnTo>
                    <a:pt x="0" y="0"/>
                  </a:lnTo>
                  <a:lnTo>
                    <a:pt x="1392727" y="0"/>
                  </a:lnTo>
                  <a:lnTo>
                    <a:pt x="1387565" y="102232"/>
                  </a:lnTo>
                  <a:cubicBezTo>
                    <a:pt x="1318739" y="779952"/>
                    <a:pt x="779952" y="1318739"/>
                    <a:pt x="102232" y="1387565"/>
                  </a:cubicBezTo>
                  <a:lnTo>
                    <a:pt x="0" y="139272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3;p13">
              <a:extLst>
                <a:ext uri="{FF2B5EF4-FFF2-40B4-BE49-F238E27FC236}">
                  <a16:creationId xmlns:a16="http://schemas.microsoft.com/office/drawing/2014/main" xmlns="" id="{540653CC-19EB-4B4D-A781-217DAB868901}"/>
                </a:ext>
              </a:extLst>
            </p:cNvPr>
            <p:cNvSpPr/>
            <p:nvPr/>
          </p:nvSpPr>
          <p:spPr>
            <a:xfrm rot="5400000">
              <a:off x="6337429" y="3744708"/>
              <a:ext cx="1392549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7" extrusionOk="0">
                  <a:moveTo>
                    <a:pt x="0" y="1392727"/>
                  </a:moveTo>
                  <a:lnTo>
                    <a:pt x="0" y="0"/>
                  </a:lnTo>
                  <a:lnTo>
                    <a:pt x="102232" y="5162"/>
                  </a:lnTo>
                  <a:cubicBezTo>
                    <a:pt x="779952" y="73988"/>
                    <a:pt x="1318739" y="612775"/>
                    <a:pt x="1387565" y="1290495"/>
                  </a:cubicBezTo>
                  <a:lnTo>
                    <a:pt x="1392727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4;p13">
              <a:extLst>
                <a:ext uri="{FF2B5EF4-FFF2-40B4-BE49-F238E27FC236}">
                  <a16:creationId xmlns:a16="http://schemas.microsoft.com/office/drawing/2014/main" xmlns="" id="{14395884-123D-4E68-BE40-21AC3955429E}"/>
                </a:ext>
              </a:extLst>
            </p:cNvPr>
            <p:cNvSpPr txBox="1"/>
            <p:nvPr/>
          </p:nvSpPr>
          <p:spPr>
            <a:xfrm>
              <a:off x="2193215" y="1641281"/>
              <a:ext cx="3734185" cy="47798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36 часов в неделю</a:t>
              </a:r>
            </a:p>
            <a:p>
              <a:pPr eaLnBrk="1" hangingPunct="1"/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17" name="Google Shape;95;p13">
              <a:extLst>
                <a:ext uri="{FF2B5EF4-FFF2-40B4-BE49-F238E27FC236}">
                  <a16:creationId xmlns:a16="http://schemas.microsoft.com/office/drawing/2014/main" xmlns="" id="{D42B5E8B-B97D-475E-B3EB-689F66C70A65}"/>
                </a:ext>
              </a:extLst>
            </p:cNvPr>
            <p:cNvSpPr txBox="1"/>
            <p:nvPr/>
          </p:nvSpPr>
          <p:spPr>
            <a:xfrm>
              <a:off x="2007281" y="4885287"/>
              <a:ext cx="2666596" cy="3862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Л</a:t>
              </a:r>
              <a:r>
                <a:rPr lang="ru-RU" altLang="ru-RU" sz="2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ицейский </a:t>
              </a:r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технопарк</a:t>
              </a:r>
            </a:p>
          </p:txBody>
        </p:sp>
        <p:sp>
          <p:nvSpPr>
            <p:cNvPr id="20" name="Google Shape;98;p13">
              <a:extLst>
                <a:ext uri="{FF2B5EF4-FFF2-40B4-BE49-F238E27FC236}">
                  <a16:creationId xmlns:a16="http://schemas.microsoft.com/office/drawing/2014/main" xmlns="" id="{70312786-5159-49E0-A95F-39BCF0873F08}"/>
                </a:ext>
              </a:extLst>
            </p:cNvPr>
            <p:cNvSpPr txBox="1"/>
            <p:nvPr/>
          </p:nvSpPr>
          <p:spPr>
            <a:xfrm>
              <a:off x="4844308" y="2584712"/>
              <a:ext cx="1460434" cy="63831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4" name="Google Shape;94;p13">
            <a:extLst>
              <a:ext uri="{FF2B5EF4-FFF2-40B4-BE49-F238E27FC236}">
                <a16:creationId xmlns:a16="http://schemas.microsoft.com/office/drawing/2014/main" xmlns="" id="{AD487AF8-6D3B-49BD-ADEB-1BF467264A5E}"/>
              </a:ext>
            </a:extLst>
          </p:cNvPr>
          <p:cNvSpPr txBox="1"/>
          <p:nvPr/>
        </p:nvSpPr>
        <p:spPr bwMode="auto">
          <a:xfrm>
            <a:off x="3951554" y="1047554"/>
            <a:ext cx="4556934" cy="7713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6-дневная учебная неделя</a:t>
            </a:r>
          </a:p>
        </p:txBody>
      </p:sp>
      <p:sp>
        <p:nvSpPr>
          <p:cNvPr id="36" name="Google Shape;94;p13">
            <a:extLst>
              <a:ext uri="{FF2B5EF4-FFF2-40B4-BE49-F238E27FC236}">
                <a16:creationId xmlns:a16="http://schemas.microsoft.com/office/drawing/2014/main" xmlns="" id="{0ADCED81-011A-4170-B099-CAAF3CD39125}"/>
              </a:ext>
            </a:extLst>
          </p:cNvPr>
          <p:cNvSpPr txBox="1"/>
          <p:nvPr/>
        </p:nvSpPr>
        <p:spPr bwMode="auto">
          <a:xfrm>
            <a:off x="8371902" y="3372165"/>
            <a:ext cx="3896445" cy="6826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7" name="Google Shape;94;p13">
            <a:extLst>
              <a:ext uri="{FF2B5EF4-FFF2-40B4-BE49-F238E27FC236}">
                <a16:creationId xmlns:a16="http://schemas.microsoft.com/office/drawing/2014/main" xmlns="" id="{B71646D6-ACCD-4FE6-A6D2-B3F7C0C20924}"/>
              </a:ext>
            </a:extLst>
          </p:cNvPr>
          <p:cNvSpPr txBox="1"/>
          <p:nvPr/>
        </p:nvSpPr>
        <p:spPr bwMode="auto">
          <a:xfrm>
            <a:off x="8166049" y="2605844"/>
            <a:ext cx="3896445" cy="8002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физическая культура</a:t>
            </a:r>
          </a:p>
          <a:p>
            <a:pPr eaLnBrk="1" hangingPunct="1"/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(общий объем </a:t>
            </a:r>
            <a:r>
              <a:rPr lang="ru-RU" alt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2 </a:t>
            </a:r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часа)</a:t>
            </a:r>
            <a:endParaRPr lang="ru-RU" alt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3B626F5-8BE6-4E80-A712-6A54CF291574}"/>
              </a:ext>
            </a:extLst>
          </p:cNvPr>
          <p:cNvGrpSpPr/>
          <p:nvPr/>
        </p:nvGrpSpPr>
        <p:grpSpPr>
          <a:xfrm>
            <a:off x="824420" y="2013429"/>
            <a:ext cx="10585428" cy="3501785"/>
            <a:chOff x="824420" y="2013429"/>
            <a:chExt cx="10585428" cy="3501785"/>
          </a:xfrm>
        </p:grpSpPr>
        <p:sp>
          <p:nvSpPr>
            <p:cNvPr id="26" name="Google Shape;98;p13">
              <a:extLst>
                <a:ext uri="{FF2B5EF4-FFF2-40B4-BE49-F238E27FC236}">
                  <a16:creationId xmlns:a16="http://schemas.microsoft.com/office/drawing/2014/main" xmlns="" id="{AF05EEBD-62F5-4E63-AFC0-E617F8515AD7}"/>
                </a:ext>
              </a:extLst>
            </p:cNvPr>
            <p:cNvSpPr txBox="1"/>
            <p:nvPr/>
          </p:nvSpPr>
          <p:spPr>
            <a:xfrm>
              <a:off x="4100067" y="4429479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9" name="Google Shape;94;p13">
              <a:extLst>
                <a:ext uri="{FF2B5EF4-FFF2-40B4-BE49-F238E27FC236}">
                  <a16:creationId xmlns:a16="http://schemas.microsoft.com/office/drawing/2014/main" xmlns="" id="{6C3B6DF5-CA7A-4DC1-B332-727A87BAB756}"/>
                </a:ext>
              </a:extLst>
            </p:cNvPr>
            <p:cNvSpPr txBox="1"/>
            <p:nvPr/>
          </p:nvSpPr>
          <p:spPr bwMode="auto">
            <a:xfrm>
              <a:off x="7513403" y="2013429"/>
              <a:ext cx="3896445" cy="68262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иностранный язык 3 часа</a:t>
              </a:r>
            </a:p>
          </p:txBody>
        </p:sp>
        <p:sp>
          <p:nvSpPr>
            <p:cNvPr id="30" name="Google Shape;95;p13">
              <a:extLst>
                <a:ext uri="{FF2B5EF4-FFF2-40B4-BE49-F238E27FC236}">
                  <a16:creationId xmlns:a16="http://schemas.microsoft.com/office/drawing/2014/main" xmlns="" id="{8F2AA50A-02C2-4989-AF4B-B6BD44FF5ED7}"/>
                </a:ext>
              </a:extLst>
            </p:cNvPr>
            <p:cNvSpPr txBox="1"/>
            <p:nvPr/>
          </p:nvSpPr>
          <p:spPr bwMode="auto">
            <a:xfrm>
              <a:off x="824420" y="4637527"/>
              <a:ext cx="2319842" cy="43643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факультативы </a:t>
              </a:r>
            </a:p>
          </p:txBody>
        </p:sp>
        <p:sp>
          <p:nvSpPr>
            <p:cNvPr id="34" name="Google Shape;98;p13">
              <a:extLst>
                <a:ext uri="{FF2B5EF4-FFF2-40B4-BE49-F238E27FC236}">
                  <a16:creationId xmlns:a16="http://schemas.microsoft.com/office/drawing/2014/main" xmlns="" id="{E41953AB-EB9A-42EA-BBBF-F3F2D4BA03D0}"/>
                </a:ext>
              </a:extLst>
            </p:cNvPr>
            <p:cNvSpPr txBox="1"/>
            <p:nvPr/>
          </p:nvSpPr>
          <p:spPr bwMode="auto">
            <a:xfrm>
              <a:off x="6119930" y="3098822"/>
              <a:ext cx="1943193" cy="72116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5" name="Google Shape;98;p13">
              <a:extLst>
                <a:ext uri="{FF2B5EF4-FFF2-40B4-BE49-F238E27FC236}">
                  <a16:creationId xmlns:a16="http://schemas.microsoft.com/office/drawing/2014/main" xmlns="" id="{3459F05D-5AEE-4FE2-BFBD-3C65F67ACA80}"/>
                </a:ext>
              </a:extLst>
            </p:cNvPr>
            <p:cNvSpPr txBox="1"/>
            <p:nvPr/>
          </p:nvSpPr>
          <p:spPr>
            <a:xfrm>
              <a:off x="6096000" y="4407546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DB43A02B-F51D-4A8F-A019-5E3D890D10BC}"/>
                </a:ext>
              </a:extLst>
            </p:cNvPr>
            <p:cNvSpPr/>
            <p:nvPr/>
          </p:nvSpPr>
          <p:spPr>
            <a:xfrm>
              <a:off x="915622" y="2668320"/>
              <a:ext cx="325710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углубленное изучение математики, физики, информатики </a:t>
              </a:r>
            </a:p>
          </p:txBody>
        </p:sp>
        <p:sp>
          <p:nvSpPr>
            <p:cNvPr id="38" name="Google Shape;95;p13">
              <a:extLst>
                <a:ext uri="{FF2B5EF4-FFF2-40B4-BE49-F238E27FC236}">
                  <a16:creationId xmlns:a16="http://schemas.microsoft.com/office/drawing/2014/main" xmlns="" id="{05A5A11E-CCCE-4640-A64D-83CDCFD2EC03}"/>
                </a:ext>
              </a:extLst>
            </p:cNvPr>
            <p:cNvSpPr txBox="1"/>
            <p:nvPr/>
          </p:nvSpPr>
          <p:spPr bwMode="auto">
            <a:xfrm>
              <a:off x="7266958" y="4477773"/>
              <a:ext cx="3548062" cy="43643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астрономия</a:t>
              </a:r>
            </a:p>
          </p:txBody>
        </p:sp>
        <p:sp>
          <p:nvSpPr>
            <p:cNvPr id="39" name="Google Shape;95;p13">
              <a:extLst>
                <a:ext uri="{FF2B5EF4-FFF2-40B4-BE49-F238E27FC236}">
                  <a16:creationId xmlns:a16="http://schemas.microsoft.com/office/drawing/2014/main" xmlns="" id="{8006126F-9705-4F99-97A4-8C7CC53E7DA5}"/>
                </a:ext>
              </a:extLst>
            </p:cNvPr>
            <p:cNvSpPr txBox="1"/>
            <p:nvPr/>
          </p:nvSpPr>
          <p:spPr bwMode="auto">
            <a:xfrm>
              <a:off x="7484928" y="5118022"/>
              <a:ext cx="3888432" cy="39719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творческие объединения</a:t>
              </a:r>
            </a:p>
          </p:txBody>
        </p:sp>
      </p:grpSp>
      <p:sp>
        <p:nvSpPr>
          <p:cNvPr id="40" name="Google Shape;95;p13">
            <a:extLst>
              <a:ext uri="{FF2B5EF4-FFF2-40B4-BE49-F238E27FC236}">
                <a16:creationId xmlns:a16="http://schemas.microsoft.com/office/drawing/2014/main" xmlns="" id="{E4ABE226-F8C7-4401-A9FD-5D7CB23FAB1C}"/>
              </a:ext>
            </a:extLst>
          </p:cNvPr>
          <p:cNvSpPr txBox="1"/>
          <p:nvPr/>
        </p:nvSpPr>
        <p:spPr bwMode="auto">
          <a:xfrm>
            <a:off x="7462874" y="5839684"/>
            <a:ext cx="3888432" cy="3971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индивидуальный проект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>
            <a:extLst>
              <a:ext uri="{FF2B5EF4-FFF2-40B4-BE49-F238E27FC236}">
                <a16:creationId xmlns:a16="http://schemas.microsoft.com/office/drawing/2014/main" xmlns="" id="{BAEA139C-F9F5-45F9-85F6-C69BABE91CE5}"/>
              </a:ext>
            </a:extLst>
          </p:cNvPr>
          <p:cNvGrpSpPr/>
          <p:nvPr/>
        </p:nvGrpSpPr>
        <p:grpSpPr>
          <a:xfrm>
            <a:off x="606000" y="986360"/>
            <a:ext cx="10462500" cy="4669639"/>
            <a:chOff x="606000" y="986360"/>
            <a:chExt cx="10462500" cy="466963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9F6514-AF7C-44F8-9D18-65518C1B2CEF}"/>
                </a:ext>
              </a:extLst>
            </p:cNvPr>
            <p:cNvSpPr/>
            <p:nvPr/>
          </p:nvSpPr>
          <p:spPr>
            <a:xfrm>
              <a:off x="606000" y="3102477"/>
              <a:ext cx="10440000" cy="506524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9">
              <a:extLst>
                <a:ext uri="{FF2B5EF4-FFF2-40B4-BE49-F238E27FC236}">
                  <a16:creationId xmlns:a16="http://schemas.microsoft.com/office/drawing/2014/main" xmlns="" id="{F0F26714-FE3C-4C3C-9253-03A044218F7A}"/>
                </a:ext>
              </a:extLst>
            </p:cNvPr>
            <p:cNvGrpSpPr/>
            <p:nvPr/>
          </p:nvGrpSpPr>
          <p:grpSpPr>
            <a:xfrm>
              <a:off x="718110" y="986360"/>
              <a:ext cx="10350390" cy="4669639"/>
              <a:chOff x="718110" y="986360"/>
              <a:chExt cx="10350390" cy="4669639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39914" y="986360"/>
                <a:ext cx="2167172" cy="1755000"/>
              </a:xfrm>
              <a:prstGeom prst="rect">
                <a:avLst/>
              </a:prstGeom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2553000" y="3114557"/>
                <a:ext cx="60960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chemeClr val="bg1"/>
                    </a:solidFill>
                  </a:rPr>
                  <a:t>Лицейский технопарк</a:t>
                </a:r>
                <a:endParaRPr lang="ru-RU" sz="2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1618500" y="3175739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025500" y="3197540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119066" y="318877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xmlns="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9876000" y="3175740"/>
                <a:ext cx="360000" cy="360000"/>
              </a:xfrm>
              <a:prstGeom prst="rect">
                <a:avLst/>
              </a:prstGeom>
            </p:spPr>
          </p:pic>
          <p:grpSp>
            <p:nvGrpSpPr>
              <p:cNvPr id="7" name="Группа 21"/>
              <p:cNvGrpSpPr/>
              <p:nvPr/>
            </p:nvGrpSpPr>
            <p:grpSpPr>
              <a:xfrm>
                <a:off x="1567075" y="1131453"/>
                <a:ext cx="2025000" cy="1549022"/>
                <a:chOff x="786000" y="1276176"/>
                <a:chExt cx="2025000" cy="1549022"/>
              </a:xfrm>
            </p:grpSpPr>
            <p:grpSp>
              <p:nvGrpSpPr>
                <p:cNvPr id="10" name="Группа 10"/>
                <p:cNvGrpSpPr/>
                <p:nvPr/>
              </p:nvGrpSpPr>
              <p:grpSpPr>
                <a:xfrm>
                  <a:off x="786000" y="1276176"/>
                  <a:ext cx="2025000" cy="1503244"/>
                  <a:chOff x="474349" y="943127"/>
                  <a:chExt cx="2025000" cy="1503244"/>
                </a:xfrm>
              </p:grpSpPr>
              <p:sp>
                <p:nvSpPr>
                  <p:cNvPr id="8" name="Google Shape;141;p14">
                    <a:extLst>
                      <a:ext uri="{FF2B5EF4-FFF2-40B4-BE49-F238E27FC236}">
                        <a16:creationId xmlns:a16="http://schemas.microsoft.com/office/drawing/2014/main" xmlns="" id="{9C61C74B-8785-4B9B-8A02-5D3A1E12133A}"/>
                      </a:ext>
                    </a:extLst>
                  </p:cNvPr>
                  <p:cNvSpPr/>
                  <p:nvPr/>
                </p:nvSpPr>
                <p:spPr>
                  <a:xfrm>
                    <a:off x="474349" y="943127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2" name="Рисунок 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09971" y="1049907"/>
                    <a:ext cx="1105992" cy="910301"/>
                  </a:xfrm>
                  <a:prstGeom prst="rect">
                    <a:avLst/>
                  </a:prstGeom>
                  <a:effectLst>
                    <a:softEdge rad="31750"/>
                  </a:effectLst>
                </p:spPr>
              </p:pic>
            </p:grpSp>
            <p:sp>
              <p:nvSpPr>
                <p:cNvPr id="33" name="Прямоугольник 32"/>
                <p:cNvSpPr/>
                <p:nvPr/>
              </p:nvSpPr>
              <p:spPr>
                <a:xfrm>
                  <a:off x="812575" y="2301978"/>
                  <a:ext cx="197185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D </a:t>
                  </a:r>
                  <a:r>
                    <a:rPr lang="ru-RU" sz="1400" b="1" dirty="0">
                      <a:solidFill>
                        <a:schemeClr val="bg1"/>
                      </a:solidFill>
                    </a:rPr>
                    <a:t>моделирование и 3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D</a:t>
                  </a:r>
                  <a:r>
                    <a:rPr lang="ru-RU" sz="1400" b="1" dirty="0">
                      <a:solidFill>
                        <a:schemeClr val="bg1"/>
                      </a:solidFill>
                    </a:rPr>
                    <a:t> печать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Группа 45">
                <a:extLst>
                  <a:ext uri="{FF2B5EF4-FFF2-40B4-BE49-F238E27FC236}">
                    <a16:creationId xmlns:a16="http://schemas.microsoft.com/office/drawing/2014/main" xmlns="" id="{34DA6E01-9B3F-423B-88E1-AAF33BAE5B5C}"/>
                  </a:ext>
                </a:extLst>
              </p:cNvPr>
              <p:cNvGrpSpPr/>
              <p:nvPr/>
            </p:nvGrpSpPr>
            <p:grpSpPr>
              <a:xfrm>
                <a:off x="4884794" y="1173049"/>
                <a:ext cx="2025000" cy="1503244"/>
                <a:chOff x="3058207" y="1191869"/>
                <a:chExt cx="2025000" cy="1503244"/>
              </a:xfrm>
            </p:grpSpPr>
            <p:grpSp>
              <p:nvGrpSpPr>
                <p:cNvPr id="12" name="Группа 5">
                  <a:extLst>
                    <a:ext uri="{FF2B5EF4-FFF2-40B4-BE49-F238E27FC236}">
                      <a16:creationId xmlns:a16="http://schemas.microsoft.com/office/drawing/2014/main" xmlns="" id="{CAE3F13F-9B18-4227-9B8C-7F0A19520602}"/>
                    </a:ext>
                  </a:extLst>
                </p:cNvPr>
                <p:cNvGrpSpPr/>
                <p:nvPr/>
              </p:nvGrpSpPr>
              <p:grpSpPr>
                <a:xfrm>
                  <a:off x="3058207" y="1191869"/>
                  <a:ext cx="2025000" cy="1503244"/>
                  <a:chOff x="2636015" y="1399817"/>
                  <a:chExt cx="2025000" cy="1503244"/>
                </a:xfrm>
              </p:grpSpPr>
              <p:sp>
                <p:nvSpPr>
                  <p:cNvPr id="38" name="Google Shape;141;p14">
                    <a:extLst>
                      <a:ext uri="{FF2B5EF4-FFF2-40B4-BE49-F238E27FC236}">
                        <a16:creationId xmlns:a16="http://schemas.microsoft.com/office/drawing/2014/main" xmlns="" id="{DF5915BD-F651-4F44-A176-F9C3EB00DDF1}"/>
                      </a:ext>
                    </a:extLst>
                  </p:cNvPr>
                  <p:cNvSpPr/>
                  <p:nvPr/>
                </p:nvSpPr>
                <p:spPr>
                  <a:xfrm>
                    <a:off x="2636015" y="1399817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Прямоугольник 38">
                    <a:extLst>
                      <a:ext uri="{FF2B5EF4-FFF2-40B4-BE49-F238E27FC236}">
                        <a16:creationId xmlns:a16="http://schemas.microsoft.com/office/drawing/2014/main" xmlns="" id="{7B0D5F2F-7976-43D4-8261-816A1267E341}"/>
                      </a:ext>
                    </a:extLst>
                  </p:cNvPr>
                  <p:cNvSpPr/>
                  <p:nvPr/>
                </p:nvSpPr>
                <p:spPr>
                  <a:xfrm>
                    <a:off x="2662590" y="2497950"/>
                    <a:ext cx="1971850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Цифровой инженер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2052" name="Picture 4">
                  <a:extLst>
                    <a:ext uri="{FF2B5EF4-FFF2-40B4-BE49-F238E27FC236}">
                      <a16:creationId xmlns:a16="http://schemas.microsoft.com/office/drawing/2014/main" xmlns="" id="{EDC1C88B-A289-4FC8-8CBD-B76ABC0596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2090" y="1321639"/>
                  <a:ext cx="966109" cy="966109"/>
                </a:xfrm>
                <a:prstGeom prst="rect">
                  <a:avLst/>
                </a:prstGeom>
                <a:noFill/>
                <a:effectLst>
                  <a:softEdge rad="31750"/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" name="Группа 28">
                <a:extLst>
                  <a:ext uri="{FF2B5EF4-FFF2-40B4-BE49-F238E27FC236}">
                    <a16:creationId xmlns:a16="http://schemas.microsoft.com/office/drawing/2014/main" xmlns="" id="{DDB9DB89-4BCE-4359-AEBE-74B9FE87035B}"/>
                  </a:ext>
                </a:extLst>
              </p:cNvPr>
              <p:cNvGrpSpPr/>
              <p:nvPr/>
            </p:nvGrpSpPr>
            <p:grpSpPr>
              <a:xfrm>
                <a:off x="9043500" y="4054630"/>
                <a:ext cx="2025000" cy="1529512"/>
                <a:chOff x="1715473" y="4059000"/>
                <a:chExt cx="2025000" cy="1529512"/>
              </a:xfrm>
            </p:grpSpPr>
            <p:sp>
              <p:nvSpPr>
                <p:cNvPr id="14" name="Google Shape;141;p14">
                  <a:extLst>
                    <a:ext uri="{FF2B5EF4-FFF2-40B4-BE49-F238E27FC236}">
                      <a16:creationId xmlns:a16="http://schemas.microsoft.com/office/drawing/2014/main" xmlns="" id="{9C61C74B-8785-4B9B-8A02-5D3A1E12133A}"/>
                    </a:ext>
                  </a:extLst>
                </p:cNvPr>
                <p:cNvSpPr/>
                <p:nvPr/>
              </p:nvSpPr>
              <p:spPr>
                <a:xfrm>
                  <a:off x="1715473" y="4059000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FD654CD5-70A2-46E3-A043-BEC8DA7BC7F6}"/>
                    </a:ext>
                  </a:extLst>
                </p:cNvPr>
                <p:cNvSpPr txBox="1"/>
                <p:nvPr/>
              </p:nvSpPr>
              <p:spPr>
                <a:xfrm>
                  <a:off x="1898359" y="5003737"/>
                  <a:ext cx="175436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600" b="1" dirty="0">
                      <a:solidFill>
                        <a:schemeClr val="bg1"/>
                      </a:solidFill>
                    </a:rPr>
                    <a:t>Проекционное черчение</a:t>
                  </a:r>
                  <a:endParaRPr lang="ru-RU" sz="1600" dirty="0"/>
                </a:p>
              </p:txBody>
            </p:sp>
            <p:pic>
              <p:nvPicPr>
                <p:cNvPr id="17" name="Рисунок 16">
                  <a:extLst>
                    <a:ext uri="{FF2B5EF4-FFF2-40B4-BE49-F238E27FC236}">
                      <a16:creationId xmlns:a16="http://schemas.microsoft.com/office/drawing/2014/main" xmlns="" id="{5EB05544-CC0D-4528-B7E8-48F3072091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993525" y="4167680"/>
                  <a:ext cx="1468896" cy="919483"/>
                </a:xfrm>
                <a:prstGeom prst="rect">
                  <a:avLst/>
                </a:prstGeom>
              </p:spPr>
            </p:pic>
          </p:grpSp>
          <p:grpSp>
            <p:nvGrpSpPr>
              <p:cNvPr id="15" name="Группа 27">
                <a:extLst>
                  <a:ext uri="{FF2B5EF4-FFF2-40B4-BE49-F238E27FC236}">
                    <a16:creationId xmlns:a16="http://schemas.microsoft.com/office/drawing/2014/main" xmlns="" id="{B262B751-B611-4864-8A1B-161118AE0E2F}"/>
                  </a:ext>
                </a:extLst>
              </p:cNvPr>
              <p:cNvGrpSpPr/>
              <p:nvPr/>
            </p:nvGrpSpPr>
            <p:grpSpPr>
              <a:xfrm>
                <a:off x="3530331" y="4152755"/>
                <a:ext cx="2025000" cy="1503244"/>
                <a:chOff x="9741832" y="4800389"/>
                <a:chExt cx="2025000" cy="1503244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37" name="Google Shape;141;p14">
                  <a:extLst>
                    <a:ext uri="{FF2B5EF4-FFF2-40B4-BE49-F238E27FC236}">
                      <a16:creationId xmlns:a16="http://schemas.microsoft.com/office/drawing/2014/main" xmlns="" id="{BE93646E-F45D-4DC8-A2D1-4AFB2E765F5C}"/>
                    </a:ext>
                  </a:extLst>
                </p:cNvPr>
                <p:cNvSpPr/>
                <p:nvPr/>
              </p:nvSpPr>
              <p:spPr>
                <a:xfrm>
                  <a:off x="9741832" y="4800389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xmlns="" id="{12DC68EA-601D-4595-80B1-484F5FA0DE6B}"/>
                    </a:ext>
                  </a:extLst>
                </p:cNvPr>
                <p:cNvSpPr/>
                <p:nvPr/>
              </p:nvSpPr>
              <p:spPr>
                <a:xfrm>
                  <a:off x="9904246" y="5642134"/>
                  <a:ext cx="1751968" cy="646331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</a:rPr>
                    <a:t>Учебная лаборатория </a:t>
                  </a:r>
                  <a:r>
                    <a:rPr lang="ru-RU" sz="1200" b="1" dirty="0" err="1">
                      <a:solidFill>
                        <a:schemeClr val="bg1"/>
                      </a:solidFill>
                    </a:rPr>
                    <a:t>нейротехнологиям</a:t>
                  </a:r>
                  <a:r>
                    <a:rPr lang="ru-RU" sz="1200" b="1" dirty="0">
                      <a:solidFill>
                        <a:schemeClr val="bg1"/>
                      </a:solidFill>
                    </a:rPr>
                    <a:t> и физиологии человека</a:t>
                  </a:r>
                  <a:endParaRPr lang="ru-RU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Группа 55">
                <a:extLst>
                  <a:ext uri="{FF2B5EF4-FFF2-40B4-BE49-F238E27FC236}">
                    <a16:creationId xmlns:a16="http://schemas.microsoft.com/office/drawing/2014/main" xmlns="" id="{EC5681EB-9E32-4A99-923A-C7EECC008376}"/>
                  </a:ext>
                </a:extLst>
              </p:cNvPr>
              <p:cNvGrpSpPr/>
              <p:nvPr/>
            </p:nvGrpSpPr>
            <p:grpSpPr>
              <a:xfrm>
                <a:off x="6418555" y="4105943"/>
                <a:ext cx="2134480" cy="1503244"/>
                <a:chOff x="650556" y="4173693"/>
                <a:chExt cx="2134480" cy="1503244"/>
              </a:xfrm>
            </p:grpSpPr>
            <p:sp>
              <p:nvSpPr>
                <p:cNvPr id="16" name="Google Shape;141;p14">
                  <a:extLst>
                    <a:ext uri="{FF2B5EF4-FFF2-40B4-BE49-F238E27FC236}">
                      <a16:creationId xmlns:a16="http://schemas.microsoft.com/office/drawing/2014/main" xmlns="" id="{9C61C74B-8785-4B9B-8A02-5D3A1E12133A}"/>
                    </a:ext>
                  </a:extLst>
                </p:cNvPr>
                <p:cNvSpPr/>
                <p:nvPr/>
              </p:nvSpPr>
              <p:spPr>
                <a:xfrm>
                  <a:off x="650556" y="4173693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2" name="Рисунок 41">
                  <a:extLst>
                    <a:ext uri="{FF2B5EF4-FFF2-40B4-BE49-F238E27FC236}">
                      <a16:creationId xmlns:a16="http://schemas.microsoft.com/office/drawing/2014/main" xmlns="" id="{1F1656B0-367C-4B3B-8924-500E44FCE8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6331" y="4280433"/>
                  <a:ext cx="933450" cy="914400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36E35948-40AF-4FD1-8E8E-7DDEED2220F7}"/>
                    </a:ext>
                  </a:extLst>
                </p:cNvPr>
                <p:cNvSpPr txBox="1"/>
                <p:nvPr/>
              </p:nvSpPr>
              <p:spPr>
                <a:xfrm>
                  <a:off x="853311" y="5268319"/>
                  <a:ext cx="193172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400" b="1" dirty="0">
                      <a:solidFill>
                        <a:schemeClr val="bg1"/>
                      </a:solidFill>
                    </a:rPr>
                    <a:t>Радиоэлектроника</a:t>
                  </a:r>
                  <a:endParaRPr lang="ru-RU" sz="1400" dirty="0"/>
                </a:p>
              </p:txBody>
            </p:sp>
          </p:grp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xmlns="" id="{DB0D8E11-04CD-4941-B9AD-C6DF71C70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4731" y="4302598"/>
                <a:ext cx="1103833" cy="714983"/>
              </a:xfrm>
              <a:prstGeom prst="rect">
                <a:avLst/>
              </a:prstGeom>
            </p:spPr>
          </p:pic>
          <p:grpSp>
            <p:nvGrpSpPr>
              <p:cNvPr id="21" name="Группа 6">
                <a:extLst>
                  <a:ext uri="{FF2B5EF4-FFF2-40B4-BE49-F238E27FC236}">
                    <a16:creationId xmlns:a16="http://schemas.microsoft.com/office/drawing/2014/main" xmlns="" id="{17836884-ED5C-4D0E-9972-A0A573302D06}"/>
                  </a:ext>
                </a:extLst>
              </p:cNvPr>
              <p:cNvGrpSpPr/>
              <p:nvPr/>
            </p:nvGrpSpPr>
            <p:grpSpPr>
              <a:xfrm>
                <a:off x="718110" y="4096150"/>
                <a:ext cx="2025000" cy="1503244"/>
                <a:chOff x="6519110" y="4268266"/>
                <a:chExt cx="2025000" cy="1503244"/>
              </a:xfrm>
            </p:grpSpPr>
            <p:grpSp>
              <p:nvGrpSpPr>
                <p:cNvPr id="22" name="Группа 33"/>
                <p:cNvGrpSpPr/>
                <p:nvPr/>
              </p:nvGrpSpPr>
              <p:grpSpPr>
                <a:xfrm>
                  <a:off x="6519110" y="4268266"/>
                  <a:ext cx="2025000" cy="1503244"/>
                  <a:chOff x="7311871" y="3846356"/>
                  <a:chExt cx="2025000" cy="1503244"/>
                </a:xfrm>
                <a:solidFill>
                  <a:schemeClr val="accent5">
                    <a:lumMod val="75000"/>
                  </a:schemeClr>
                </a:solidFill>
              </p:grpSpPr>
              <p:sp>
                <p:nvSpPr>
                  <p:cNvPr id="9" name="Google Shape;141;p14">
                    <a:extLst>
                      <a:ext uri="{FF2B5EF4-FFF2-40B4-BE49-F238E27FC236}">
                        <a16:creationId xmlns:a16="http://schemas.microsoft.com/office/drawing/2014/main" xmlns="" id="{9C61C74B-8785-4B9B-8A02-5D3A1E12133A}"/>
                      </a:ext>
                    </a:extLst>
                  </p:cNvPr>
                  <p:cNvSpPr/>
                  <p:nvPr/>
                </p:nvSpPr>
                <p:spPr>
                  <a:xfrm>
                    <a:off x="7311871" y="3846356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7398598" y="4932914"/>
                    <a:ext cx="1912968" cy="307777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Астрономия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xmlns="" id="{CAC64A01-3D65-43BF-9A69-CE820FB8D9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701" y="4424904"/>
                  <a:ext cx="1436539" cy="9546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xmlns="" val="1286323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010193"/>
            <a:ext cx="4392488" cy="42526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A676592-E0E7-41E3-9813-7DE64309E6F3}"/>
              </a:ext>
            </a:extLst>
          </p:cNvPr>
          <p:cNvSpPr txBox="1">
            <a:spLocks/>
          </p:cNvSpPr>
          <p:nvPr/>
        </p:nvSpPr>
        <p:spPr>
          <a:xfrm>
            <a:off x="649400" y="98441"/>
            <a:ext cx="11161240" cy="917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Особенности образовательной программы </a:t>
            </a:r>
            <a:b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</a:br>
            <a: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основного образования (9 класс)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B7B150B-E452-4980-B425-0D9D0271D020}"/>
              </a:ext>
            </a:extLst>
          </p:cNvPr>
          <p:cNvSpPr/>
          <p:nvPr/>
        </p:nvSpPr>
        <p:spPr>
          <a:xfrm>
            <a:off x="5703212" y="2276872"/>
            <a:ext cx="6096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dirty="0">
                <a:solidFill>
                  <a:srgbClr val="145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dirty="0">
                <a:solidFill>
                  <a:srgbClr val="145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физико-техническая 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dirty="0">
                <a:solidFill>
                  <a:srgbClr val="145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МФТИ 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ru-RU" sz="2800" b="1" dirty="0">
              <a:solidFill>
                <a:srgbClr val="1450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356628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xmlns="" id="{3417D9A9-85CE-4F2E-AB78-BC520C0ED0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9400" y="98441"/>
            <a:ext cx="11161240" cy="917923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Особенности образовательной программы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среднего образования (10-11 класс)</a:t>
            </a:r>
          </a:p>
        </p:txBody>
      </p:sp>
      <p:grpSp>
        <p:nvGrpSpPr>
          <p:cNvPr id="23556" name="Google Shape;85;p13">
            <a:extLst>
              <a:ext uri="{FF2B5EF4-FFF2-40B4-BE49-F238E27FC236}">
                <a16:creationId xmlns:a16="http://schemas.microsoft.com/office/drawing/2014/main" xmlns="" id="{7D928BC4-7692-4BEE-9CF3-3941AF799850}"/>
              </a:ext>
            </a:extLst>
          </p:cNvPr>
          <p:cNvGrpSpPr>
            <a:grpSpLocks/>
          </p:cNvGrpSpPr>
          <p:nvPr/>
        </p:nvGrpSpPr>
        <p:grpSpPr bwMode="auto">
          <a:xfrm>
            <a:off x="623391" y="1840897"/>
            <a:ext cx="11061550" cy="4577668"/>
            <a:chOff x="2091000" y="1539000"/>
            <a:chExt cx="8313464" cy="4051819"/>
          </a:xfrm>
        </p:grpSpPr>
        <p:sp>
          <p:nvSpPr>
            <p:cNvPr id="8" name="Google Shape;86;p13">
              <a:extLst>
                <a:ext uri="{FF2B5EF4-FFF2-40B4-BE49-F238E27FC236}">
                  <a16:creationId xmlns:a16="http://schemas.microsoft.com/office/drawing/2014/main" xmlns="" id="{22E674A6-9172-4D83-A074-EA357D0BBCFB}"/>
                </a:ext>
              </a:extLst>
            </p:cNvPr>
            <p:cNvSpPr/>
            <p:nvPr/>
          </p:nvSpPr>
          <p:spPr>
            <a:xfrm>
              <a:off x="2091000" y="1539001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xmlns="" id="{2694612E-9661-4191-91FB-83FCAAB61989}"/>
                </a:ext>
              </a:extLst>
            </p:cNvPr>
            <p:cNvSpPr/>
            <p:nvPr/>
          </p:nvSpPr>
          <p:spPr>
            <a:xfrm>
              <a:off x="6366008" y="1539000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8;p13">
              <a:extLst>
                <a:ext uri="{FF2B5EF4-FFF2-40B4-BE49-F238E27FC236}">
                  <a16:creationId xmlns:a16="http://schemas.microsoft.com/office/drawing/2014/main" xmlns="" id="{9069A5F9-CAE7-45E4-B13B-444A41E26FC4}"/>
                </a:ext>
              </a:extLst>
            </p:cNvPr>
            <p:cNvSpPr/>
            <p:nvPr/>
          </p:nvSpPr>
          <p:spPr>
            <a:xfrm>
              <a:off x="6338056" y="3650411"/>
              <a:ext cx="4066408" cy="1940408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9;p13">
              <a:extLst>
                <a:ext uri="{FF2B5EF4-FFF2-40B4-BE49-F238E27FC236}">
                  <a16:creationId xmlns:a16="http://schemas.microsoft.com/office/drawing/2014/main" xmlns="" id="{890ADC2E-3077-4FAB-B7C5-857B3BBDEC6E}"/>
                </a:ext>
              </a:extLst>
            </p:cNvPr>
            <p:cNvSpPr/>
            <p:nvPr/>
          </p:nvSpPr>
          <p:spPr>
            <a:xfrm>
              <a:off x="2115509" y="3688475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;p13">
              <a:extLst>
                <a:ext uri="{FF2B5EF4-FFF2-40B4-BE49-F238E27FC236}">
                  <a16:creationId xmlns:a16="http://schemas.microsoft.com/office/drawing/2014/main" xmlns="" id="{25956236-AD85-4934-B45A-E10E3717FE91}"/>
                </a:ext>
              </a:extLst>
            </p:cNvPr>
            <p:cNvSpPr/>
            <p:nvPr/>
          </p:nvSpPr>
          <p:spPr>
            <a:xfrm rot="5400000">
              <a:off x="4703768" y="2035041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8" extrusionOk="0">
                  <a:moveTo>
                    <a:pt x="0" y="0"/>
                  </a:moveTo>
                  <a:lnTo>
                    <a:pt x="1392728" y="0"/>
                  </a:lnTo>
                  <a:lnTo>
                    <a:pt x="1392728" y="1392728"/>
                  </a:lnTo>
                  <a:lnTo>
                    <a:pt x="1290496" y="1387565"/>
                  </a:lnTo>
                  <a:cubicBezTo>
                    <a:pt x="612776" y="1318739"/>
                    <a:pt x="73989" y="779952"/>
                    <a:pt x="5163" y="1022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3">
              <a:extLst>
                <a:ext uri="{FF2B5EF4-FFF2-40B4-BE49-F238E27FC236}">
                  <a16:creationId xmlns:a16="http://schemas.microsoft.com/office/drawing/2014/main" xmlns="" id="{18F7A8B4-0F00-4C94-904D-8F5985C60351}"/>
                </a:ext>
              </a:extLst>
            </p:cNvPr>
            <p:cNvSpPr/>
            <p:nvPr/>
          </p:nvSpPr>
          <p:spPr>
            <a:xfrm rot="5400000">
              <a:off x="6367418" y="2036176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7" extrusionOk="0">
                  <a:moveTo>
                    <a:pt x="0" y="1392727"/>
                  </a:moveTo>
                  <a:lnTo>
                    <a:pt x="5163" y="1290495"/>
                  </a:lnTo>
                  <a:cubicBezTo>
                    <a:pt x="73989" y="612775"/>
                    <a:pt x="612776" y="73988"/>
                    <a:pt x="1290496" y="5162"/>
                  </a:cubicBezTo>
                  <a:lnTo>
                    <a:pt x="1392728" y="0"/>
                  </a:lnTo>
                  <a:lnTo>
                    <a:pt x="1392728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2;p13">
              <a:extLst>
                <a:ext uri="{FF2B5EF4-FFF2-40B4-BE49-F238E27FC236}">
                  <a16:creationId xmlns:a16="http://schemas.microsoft.com/office/drawing/2014/main" xmlns="" id="{C198DF71-B1E2-4DEE-9B41-B161DECF2F42}"/>
                </a:ext>
              </a:extLst>
            </p:cNvPr>
            <p:cNvSpPr/>
            <p:nvPr/>
          </p:nvSpPr>
          <p:spPr>
            <a:xfrm rot="5400000">
              <a:off x="4703769" y="3744709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8" extrusionOk="0">
                  <a:moveTo>
                    <a:pt x="0" y="1392728"/>
                  </a:moveTo>
                  <a:lnTo>
                    <a:pt x="0" y="0"/>
                  </a:lnTo>
                  <a:lnTo>
                    <a:pt x="1392727" y="0"/>
                  </a:lnTo>
                  <a:lnTo>
                    <a:pt x="1387565" y="102232"/>
                  </a:lnTo>
                  <a:cubicBezTo>
                    <a:pt x="1318739" y="779952"/>
                    <a:pt x="779952" y="1318739"/>
                    <a:pt x="102232" y="1387565"/>
                  </a:cubicBezTo>
                  <a:lnTo>
                    <a:pt x="0" y="139272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3;p13">
              <a:extLst>
                <a:ext uri="{FF2B5EF4-FFF2-40B4-BE49-F238E27FC236}">
                  <a16:creationId xmlns:a16="http://schemas.microsoft.com/office/drawing/2014/main" xmlns="" id="{540653CC-19EB-4B4D-A781-217DAB868901}"/>
                </a:ext>
              </a:extLst>
            </p:cNvPr>
            <p:cNvSpPr/>
            <p:nvPr/>
          </p:nvSpPr>
          <p:spPr>
            <a:xfrm rot="5400000">
              <a:off x="6337429" y="3744708"/>
              <a:ext cx="1392549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7" extrusionOk="0">
                  <a:moveTo>
                    <a:pt x="0" y="1392727"/>
                  </a:moveTo>
                  <a:lnTo>
                    <a:pt x="0" y="0"/>
                  </a:lnTo>
                  <a:lnTo>
                    <a:pt x="102232" y="5162"/>
                  </a:lnTo>
                  <a:cubicBezTo>
                    <a:pt x="779952" y="73988"/>
                    <a:pt x="1318739" y="612775"/>
                    <a:pt x="1387565" y="1290495"/>
                  </a:cubicBezTo>
                  <a:lnTo>
                    <a:pt x="1392727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4;p13">
              <a:extLst>
                <a:ext uri="{FF2B5EF4-FFF2-40B4-BE49-F238E27FC236}">
                  <a16:creationId xmlns:a16="http://schemas.microsoft.com/office/drawing/2014/main" xmlns="" id="{14395884-123D-4E68-BE40-21AC3955429E}"/>
                </a:ext>
              </a:extLst>
            </p:cNvPr>
            <p:cNvSpPr txBox="1"/>
            <p:nvPr/>
          </p:nvSpPr>
          <p:spPr>
            <a:xfrm>
              <a:off x="2303428" y="1662587"/>
              <a:ext cx="3734185" cy="47798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34 часа в неделю</a:t>
              </a:r>
            </a:p>
            <a:p>
              <a:pPr eaLnBrk="1" hangingPunct="1"/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17" name="Google Shape;95;p13">
              <a:extLst>
                <a:ext uri="{FF2B5EF4-FFF2-40B4-BE49-F238E27FC236}">
                  <a16:creationId xmlns:a16="http://schemas.microsoft.com/office/drawing/2014/main" xmlns="" id="{D42B5E8B-B97D-475E-B3EB-689F66C70A65}"/>
                </a:ext>
              </a:extLst>
            </p:cNvPr>
            <p:cNvSpPr txBox="1"/>
            <p:nvPr/>
          </p:nvSpPr>
          <p:spPr>
            <a:xfrm>
              <a:off x="7708136" y="3848235"/>
              <a:ext cx="2584102" cy="4634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курсы по выбору обучающихся </a:t>
              </a:r>
            </a:p>
          </p:txBody>
        </p:sp>
        <p:sp>
          <p:nvSpPr>
            <p:cNvPr id="20" name="Google Shape;98;p13">
              <a:extLst>
                <a:ext uri="{FF2B5EF4-FFF2-40B4-BE49-F238E27FC236}">
                  <a16:creationId xmlns:a16="http://schemas.microsoft.com/office/drawing/2014/main" xmlns="" id="{70312786-5159-49E0-A95F-39BCF0873F08}"/>
                </a:ext>
              </a:extLst>
            </p:cNvPr>
            <p:cNvSpPr txBox="1"/>
            <p:nvPr/>
          </p:nvSpPr>
          <p:spPr>
            <a:xfrm>
              <a:off x="4844308" y="2584712"/>
              <a:ext cx="1460434" cy="63831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4" name="Google Shape;94;p13">
            <a:extLst>
              <a:ext uri="{FF2B5EF4-FFF2-40B4-BE49-F238E27FC236}">
                <a16:creationId xmlns:a16="http://schemas.microsoft.com/office/drawing/2014/main" xmlns="" id="{AD487AF8-6D3B-49BD-ADEB-1BF467264A5E}"/>
              </a:ext>
            </a:extLst>
          </p:cNvPr>
          <p:cNvSpPr txBox="1"/>
          <p:nvPr/>
        </p:nvSpPr>
        <p:spPr bwMode="auto">
          <a:xfrm>
            <a:off x="2711624" y="1106560"/>
            <a:ext cx="8424936" cy="7713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Технологический (инженерный) профиль</a:t>
            </a:r>
          </a:p>
        </p:txBody>
      </p:sp>
      <p:sp>
        <p:nvSpPr>
          <p:cNvPr id="37" name="Google Shape;94;p13">
            <a:extLst>
              <a:ext uri="{FF2B5EF4-FFF2-40B4-BE49-F238E27FC236}">
                <a16:creationId xmlns:a16="http://schemas.microsoft.com/office/drawing/2014/main" xmlns="" id="{B71646D6-ACCD-4FE6-A6D2-B3F7C0C20924}"/>
              </a:ext>
            </a:extLst>
          </p:cNvPr>
          <p:cNvSpPr txBox="1"/>
          <p:nvPr/>
        </p:nvSpPr>
        <p:spPr bwMode="auto">
          <a:xfrm>
            <a:off x="8254733" y="3020525"/>
            <a:ext cx="3313876" cy="8002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экспериментальная физика</a:t>
            </a:r>
            <a:endParaRPr lang="ru-RU" alt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3B626F5-8BE6-4E80-A712-6A54CF291574}"/>
              </a:ext>
            </a:extLst>
          </p:cNvPr>
          <p:cNvGrpSpPr/>
          <p:nvPr/>
        </p:nvGrpSpPr>
        <p:grpSpPr>
          <a:xfrm>
            <a:off x="669609" y="2070829"/>
            <a:ext cx="10866009" cy="3680612"/>
            <a:chOff x="669609" y="2070829"/>
            <a:chExt cx="10866009" cy="3680612"/>
          </a:xfrm>
        </p:grpSpPr>
        <p:sp>
          <p:nvSpPr>
            <p:cNvPr id="26" name="Google Shape;98;p13">
              <a:extLst>
                <a:ext uri="{FF2B5EF4-FFF2-40B4-BE49-F238E27FC236}">
                  <a16:creationId xmlns:a16="http://schemas.microsoft.com/office/drawing/2014/main" xmlns="" id="{AF05EEBD-62F5-4E63-AFC0-E617F8515AD7}"/>
                </a:ext>
              </a:extLst>
            </p:cNvPr>
            <p:cNvSpPr txBox="1"/>
            <p:nvPr/>
          </p:nvSpPr>
          <p:spPr>
            <a:xfrm>
              <a:off x="4100067" y="4429479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9" name="Google Shape;94;p13">
              <a:extLst>
                <a:ext uri="{FF2B5EF4-FFF2-40B4-BE49-F238E27FC236}">
                  <a16:creationId xmlns:a16="http://schemas.microsoft.com/office/drawing/2014/main" xmlns="" id="{6C3B6DF5-CA7A-4DC1-B332-727A87BAB756}"/>
                </a:ext>
              </a:extLst>
            </p:cNvPr>
            <p:cNvSpPr txBox="1"/>
            <p:nvPr/>
          </p:nvSpPr>
          <p:spPr bwMode="auto">
            <a:xfrm>
              <a:off x="7772643" y="2070829"/>
              <a:ext cx="3762975" cy="68262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курс «Индивидуальный проект»</a:t>
              </a:r>
            </a:p>
          </p:txBody>
        </p:sp>
        <p:sp>
          <p:nvSpPr>
            <p:cNvPr id="30" name="Google Shape;95;p13">
              <a:extLst>
                <a:ext uri="{FF2B5EF4-FFF2-40B4-BE49-F238E27FC236}">
                  <a16:creationId xmlns:a16="http://schemas.microsoft.com/office/drawing/2014/main" xmlns="" id="{8F2AA50A-02C2-4989-AF4B-B6BD44FF5ED7}"/>
                </a:ext>
              </a:extLst>
            </p:cNvPr>
            <p:cNvSpPr txBox="1"/>
            <p:nvPr/>
          </p:nvSpPr>
          <p:spPr bwMode="auto">
            <a:xfrm>
              <a:off x="669609" y="4508971"/>
              <a:ext cx="3430457" cy="124247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Спец. курсы в ВУЗах профильной направленности 4-8 </a:t>
              </a:r>
              <a:r>
                <a:rPr lang="ru-RU" altLang="ru-RU" sz="1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ч.</a:t>
              </a:r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34" name="Google Shape;98;p13">
              <a:extLst>
                <a:ext uri="{FF2B5EF4-FFF2-40B4-BE49-F238E27FC236}">
                  <a16:creationId xmlns:a16="http://schemas.microsoft.com/office/drawing/2014/main" xmlns="" id="{E41953AB-EB9A-42EA-BBBF-F3F2D4BA03D0}"/>
                </a:ext>
              </a:extLst>
            </p:cNvPr>
            <p:cNvSpPr txBox="1"/>
            <p:nvPr/>
          </p:nvSpPr>
          <p:spPr bwMode="auto">
            <a:xfrm>
              <a:off x="6119930" y="3077925"/>
              <a:ext cx="1943193" cy="72116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5" name="Google Shape;98;p13">
              <a:extLst>
                <a:ext uri="{FF2B5EF4-FFF2-40B4-BE49-F238E27FC236}">
                  <a16:creationId xmlns:a16="http://schemas.microsoft.com/office/drawing/2014/main" xmlns="" id="{3459F05D-5AEE-4FE2-BFBD-3C65F67ACA80}"/>
                </a:ext>
              </a:extLst>
            </p:cNvPr>
            <p:cNvSpPr txBox="1"/>
            <p:nvPr/>
          </p:nvSpPr>
          <p:spPr>
            <a:xfrm>
              <a:off x="6096000" y="4407546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DB43A02B-F51D-4A8F-A019-5E3D890D10BC}"/>
                </a:ext>
              </a:extLst>
            </p:cNvPr>
            <p:cNvSpPr/>
            <p:nvPr/>
          </p:nvSpPr>
          <p:spPr>
            <a:xfrm>
              <a:off x="915622" y="2668320"/>
              <a:ext cx="325710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углубленное изучение математики, физики, информатики </a:t>
              </a:r>
            </a:p>
          </p:txBody>
        </p:sp>
      </p:grpSp>
      <p:sp>
        <p:nvSpPr>
          <p:cNvPr id="40" name="Google Shape;95;p13">
            <a:extLst>
              <a:ext uri="{FF2B5EF4-FFF2-40B4-BE49-F238E27FC236}">
                <a16:creationId xmlns:a16="http://schemas.microsoft.com/office/drawing/2014/main" xmlns="" id="{E4ABE226-F8C7-4401-A9FD-5D7CB23FAB1C}"/>
              </a:ext>
            </a:extLst>
          </p:cNvPr>
          <p:cNvSpPr txBox="1"/>
          <p:nvPr/>
        </p:nvSpPr>
        <p:spPr bwMode="auto">
          <a:xfrm>
            <a:off x="7631448" y="5474553"/>
            <a:ext cx="3888432" cy="3971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научное сопровождение проектной деятельности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ED1100F-5B7D-452A-B8B8-2C05B95EA353}"/>
              </a:ext>
            </a:extLst>
          </p:cNvPr>
          <p:cNvSpPr/>
          <p:nvPr/>
        </p:nvSpPr>
        <p:spPr>
          <a:xfrm>
            <a:off x="748749" y="5843553"/>
            <a:ext cx="3533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(1 день в неделю/7 профилей) </a:t>
            </a:r>
          </a:p>
        </p:txBody>
      </p:sp>
    </p:spTree>
    <p:extLst>
      <p:ext uri="{BB962C8B-B14F-4D97-AF65-F5344CB8AC3E}">
        <p14:creationId xmlns:p14="http://schemas.microsoft.com/office/powerpoint/2010/main" xmlns="" val="3810074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1999508"/>
              </p:ext>
            </p:extLst>
          </p:nvPr>
        </p:nvGraphicFramePr>
        <p:xfrm>
          <a:off x="1487488" y="2793954"/>
          <a:ext cx="9541169" cy="3863845"/>
        </p:xfrm>
        <a:graphic>
          <a:graphicData uri="http://schemas.openxmlformats.org/drawingml/2006/table">
            <a:tbl>
              <a:tblPr firstRow="1" firstCol="1" bandRow="1"/>
              <a:tblGrid>
                <a:gridCol w="4784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2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1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26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50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Учебный предмет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Уровень изучения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11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2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Математика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углублённый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Информатика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углублённый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Физика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углублённый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Экспериментальная физика 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элективный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Индивидуальный проект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метапредметный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869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Обязательные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профильные предметы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Объект 1"/>
          <p:cNvSpPr txBox="1">
            <a:spLocks/>
          </p:cNvSpPr>
          <p:nvPr/>
        </p:nvSpPr>
        <p:spPr>
          <a:xfrm>
            <a:off x="1881867" y="1466820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(инженерный) профиль обучения</a:t>
            </a:r>
          </a:p>
        </p:txBody>
      </p:sp>
      <p:sp>
        <p:nvSpPr>
          <p:cNvPr id="10" name="Объект 1">
            <a:extLst>
              <a:ext uri="{FF2B5EF4-FFF2-40B4-BE49-F238E27FC236}">
                <a16:creationId xmlns:a16="http://schemas.microsoft.com/office/drawing/2014/main" xmlns="" id="{53270B3F-AEAE-4ABC-8A36-D9D6F0C5CCF6}"/>
              </a:ext>
            </a:extLst>
          </p:cNvPr>
          <p:cNvSpPr txBox="1">
            <a:spLocks/>
          </p:cNvSpPr>
          <p:nvPr/>
        </p:nvSpPr>
        <p:spPr>
          <a:xfrm>
            <a:off x="1663028" y="139686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Учебный план среднего общего образования с соответствии с обновленными ФГОС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6B915E8-868B-4001-9ECE-9D45717C6233}"/>
              </a:ext>
            </a:extLst>
          </p:cNvPr>
          <p:cNvSpPr txBox="1"/>
          <p:nvPr/>
        </p:nvSpPr>
        <p:spPr>
          <a:xfrm>
            <a:off x="3048000" y="198884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 изучаемые в рамках профиля </a:t>
            </a:r>
          </a:p>
          <a:p>
            <a:pPr marL="0" indent="0" algn="ctr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углубленном уровне</a:t>
            </a:r>
          </a:p>
        </p:txBody>
      </p:sp>
    </p:spTree>
    <p:extLst>
      <p:ext uri="{BB962C8B-B14F-4D97-AF65-F5344CB8AC3E}">
        <p14:creationId xmlns:p14="http://schemas.microsoft.com/office/powerpoint/2010/main" xmlns="" val="145375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92360" y="263522"/>
            <a:ext cx="1257672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предметы, изучаемые на базовом уровне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970" y="5765128"/>
            <a:ext cx="8288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Общий объём физической нагрузки – 3 часа в неделю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час физической нагрузки  рекомендовано реализовать через: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внеурочную деятельность – спортивные секции на базе лицее или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секций в других учреждениях (подтверждается справкой)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8B603C6E-4318-4391-9956-BF55275C3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4814677"/>
              </p:ext>
            </p:extLst>
          </p:nvPr>
        </p:nvGraphicFramePr>
        <p:xfrm>
          <a:off x="1271464" y="908720"/>
          <a:ext cx="9649071" cy="4828273"/>
        </p:xfrm>
        <a:graphic>
          <a:graphicData uri="http://schemas.openxmlformats.org/drawingml/2006/table">
            <a:tbl>
              <a:tblPr firstRow="1" firstCol="1" bandRow="1"/>
              <a:tblGrid>
                <a:gridCol w="4320480">
                  <a:extLst>
                    <a:ext uri="{9D8B030D-6E8A-4147-A177-3AD203B41FA5}">
                      <a16:colId xmlns:a16="http://schemas.microsoft.com/office/drawing/2014/main" xmlns="" val="3149210352"/>
                    </a:ext>
                  </a:extLst>
                </a:gridCol>
                <a:gridCol w="2218932">
                  <a:extLst>
                    <a:ext uri="{9D8B030D-6E8A-4147-A177-3AD203B41FA5}">
                      <a16:colId xmlns:a16="http://schemas.microsoft.com/office/drawing/2014/main" xmlns="" val="765848204"/>
                    </a:ext>
                  </a:extLst>
                </a:gridCol>
                <a:gridCol w="1599350">
                  <a:extLst>
                    <a:ext uri="{9D8B030D-6E8A-4147-A177-3AD203B41FA5}">
                      <a16:colId xmlns:a16="http://schemas.microsoft.com/office/drawing/2014/main" xmlns="" val="4003913495"/>
                    </a:ext>
                  </a:extLst>
                </a:gridCol>
                <a:gridCol w="1510309">
                  <a:extLst>
                    <a:ext uri="{9D8B030D-6E8A-4147-A177-3AD203B41FA5}">
                      <a16:colId xmlns:a16="http://schemas.microsoft.com/office/drawing/2014/main" xmlns="" val="863068031"/>
                    </a:ext>
                  </a:extLst>
                </a:gridCol>
              </a:tblGrid>
              <a:tr h="407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предмет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изучения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1836958"/>
                  </a:ext>
                </a:extLst>
              </a:tr>
              <a:tr h="359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5421236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8262079"/>
                  </a:ext>
                </a:extLst>
              </a:tr>
              <a:tr h="396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Иностранный язык (английский)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7559172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715863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7628950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4026714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9676144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1238402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Физическая культура*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75343"/>
                  </a:ext>
                </a:extLst>
              </a:tr>
              <a:tr h="544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Основы безопасности </a:t>
                      </a: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и защиты Родины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3533094"/>
                  </a:ext>
                </a:extLst>
              </a:tr>
              <a:tr h="396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общеобразовательные предметы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4770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09260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803747" y="1780518"/>
            <a:ext cx="8584505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профильные курсы на базе вузов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(внеурочная деятельность – 1 день в неделю)</a:t>
            </a: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425368" y="2838950"/>
            <a:ext cx="11341261" cy="2880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Выбирается один из предложенных 7 вариантов комплектов профильных спецкурсов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получение дополнительных знаний профильной направленности и научное, лабораторно-исследовательское сопровождение индивидуального образовательного проекта</a:t>
            </a:r>
          </a:p>
          <a:p>
            <a:pPr marL="0" indent="0" algn="ctr">
              <a:buNone/>
            </a:pP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1">
            <a:extLst>
              <a:ext uri="{FF2B5EF4-FFF2-40B4-BE49-F238E27FC236}">
                <a16:creationId xmlns:a16="http://schemas.microsoft.com/office/drawing/2014/main" xmlns="" id="{D7CD12CD-F518-4072-8709-BE873F109F5F}"/>
              </a:ext>
            </a:extLst>
          </p:cNvPr>
          <p:cNvSpPr txBox="1">
            <a:spLocks/>
          </p:cNvSpPr>
          <p:nvPr/>
        </p:nvSpPr>
        <p:spPr>
          <a:xfrm>
            <a:off x="1663028" y="139686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Часть образовательной программы,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формируемая с учётом мнения обучающихся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C6D88D86-CA42-4744-8F6C-321F786D506D}"/>
              </a:ext>
            </a:extLst>
          </p:cNvPr>
          <p:cNvGrpSpPr/>
          <p:nvPr/>
        </p:nvGrpSpPr>
        <p:grpSpPr>
          <a:xfrm>
            <a:off x="4511824" y="5465114"/>
            <a:ext cx="7488832" cy="1427983"/>
            <a:chOff x="378422" y="717266"/>
            <a:chExt cx="11365078" cy="2343144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A6E79596-467A-4FC1-B491-5AB975FFF714}"/>
                </a:ext>
              </a:extLst>
            </p:cNvPr>
            <p:cNvGrpSpPr/>
            <p:nvPr/>
          </p:nvGrpSpPr>
          <p:grpSpPr>
            <a:xfrm>
              <a:off x="378422" y="717266"/>
              <a:ext cx="2183413" cy="2188958"/>
              <a:chOff x="379942" y="423871"/>
              <a:chExt cx="2183413" cy="218895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xmlns="" id="{A5AFB8B1-E0EB-4356-A53A-29FD51A1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6175" y="884837"/>
                <a:ext cx="1750946" cy="1123779"/>
              </a:xfrm>
              <a:prstGeom prst="rect">
                <a:avLst/>
              </a:prstGeom>
            </p:spPr>
          </p:pic>
          <p:sp>
            <p:nvSpPr>
              <p:cNvPr id="12" name="Google Shape;111;p13">
                <a:extLst>
                  <a:ext uri="{FF2B5EF4-FFF2-40B4-BE49-F238E27FC236}">
                    <a16:creationId xmlns:a16="http://schemas.microsoft.com/office/drawing/2014/main" xmlns="" id="{ADEF7C33-00FD-491B-A037-0AA803501F3F}"/>
                  </a:ext>
                </a:extLst>
              </p:cNvPr>
              <p:cNvSpPr/>
              <p:nvPr/>
            </p:nvSpPr>
            <p:spPr>
              <a:xfrm>
                <a:off x="379942" y="423871"/>
                <a:ext cx="2183413" cy="2188958"/>
              </a:xfrm>
              <a:prstGeom prst="donut">
                <a:avLst>
                  <a:gd name="adj" fmla="val 890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ECBF9901-5FBD-458E-B4A2-104448C6A00D}"/>
                </a:ext>
              </a:extLst>
            </p:cNvPr>
            <p:cNvGrpSpPr/>
            <p:nvPr/>
          </p:nvGrpSpPr>
          <p:grpSpPr>
            <a:xfrm>
              <a:off x="3558556" y="883688"/>
              <a:ext cx="2183414" cy="2118911"/>
              <a:chOff x="9717936" y="395821"/>
              <a:chExt cx="2183414" cy="2118911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xmlns="" id="{607C4459-C75C-4B1B-BF84-5904B3E6D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056439" y="785312"/>
                <a:ext cx="1506407" cy="1386625"/>
              </a:xfrm>
              <a:prstGeom prst="rect">
                <a:avLst/>
              </a:prstGeom>
            </p:spPr>
          </p:pic>
          <p:sp>
            <p:nvSpPr>
              <p:cNvPr id="15" name="Google Shape;110;p13">
                <a:extLst>
                  <a:ext uri="{FF2B5EF4-FFF2-40B4-BE49-F238E27FC236}">
                    <a16:creationId xmlns:a16="http://schemas.microsoft.com/office/drawing/2014/main" xmlns="" id="{1FC0D8F0-8D6D-416C-AD04-7E0CFD6EA6CE}"/>
                  </a:ext>
                </a:extLst>
              </p:cNvPr>
              <p:cNvSpPr/>
              <p:nvPr/>
            </p:nvSpPr>
            <p:spPr>
              <a:xfrm>
                <a:off x="9717936" y="395821"/>
                <a:ext cx="2183414" cy="2118911"/>
              </a:xfrm>
              <a:prstGeom prst="donut">
                <a:avLst>
                  <a:gd name="adj" fmla="val 8904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DFEEA474-E4DC-470F-86BB-8B9539F62281}"/>
                </a:ext>
              </a:extLst>
            </p:cNvPr>
            <p:cNvGrpSpPr/>
            <p:nvPr/>
          </p:nvGrpSpPr>
          <p:grpSpPr>
            <a:xfrm>
              <a:off x="6477164" y="835276"/>
              <a:ext cx="2188793" cy="2118911"/>
              <a:chOff x="5421692" y="280551"/>
              <a:chExt cx="2188793" cy="2118911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E0046FB7-FD06-4C72-A600-F6DE7B74F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5826" y="368406"/>
                <a:ext cx="2114659" cy="1943200"/>
              </a:xfrm>
              <a:prstGeom prst="rect">
                <a:avLst/>
              </a:prstGeom>
            </p:spPr>
          </p:pic>
          <p:sp>
            <p:nvSpPr>
              <p:cNvPr id="18" name="Google Shape;110;p13">
                <a:extLst>
                  <a:ext uri="{FF2B5EF4-FFF2-40B4-BE49-F238E27FC236}">
                    <a16:creationId xmlns:a16="http://schemas.microsoft.com/office/drawing/2014/main" xmlns="" id="{5E57AC99-A289-43AB-B82C-3551BC8DA4C3}"/>
                  </a:ext>
                </a:extLst>
              </p:cNvPr>
              <p:cNvSpPr/>
              <p:nvPr/>
            </p:nvSpPr>
            <p:spPr>
              <a:xfrm>
                <a:off x="5421692" y="280551"/>
                <a:ext cx="2183414" cy="2118911"/>
              </a:xfrm>
              <a:prstGeom prst="donut">
                <a:avLst>
                  <a:gd name="adj" fmla="val 8904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E6C110B3-EEE3-4008-BE7B-95CE5451137A}"/>
                </a:ext>
              </a:extLst>
            </p:cNvPr>
            <p:cNvGrpSpPr/>
            <p:nvPr/>
          </p:nvGrpSpPr>
          <p:grpSpPr>
            <a:xfrm>
              <a:off x="9560086" y="941499"/>
              <a:ext cx="2183414" cy="2118911"/>
              <a:chOff x="9717936" y="395821"/>
              <a:chExt cx="2183414" cy="2118911"/>
            </a:xfrm>
          </p:grpSpPr>
          <p:sp>
            <p:nvSpPr>
              <p:cNvPr id="20" name="Google Shape;110;p13">
                <a:extLst>
                  <a:ext uri="{FF2B5EF4-FFF2-40B4-BE49-F238E27FC236}">
                    <a16:creationId xmlns:a16="http://schemas.microsoft.com/office/drawing/2014/main" xmlns="" id="{24FF322B-F65B-4A10-842B-A2A1A87CF884}"/>
                  </a:ext>
                </a:extLst>
              </p:cNvPr>
              <p:cNvSpPr/>
              <p:nvPr/>
            </p:nvSpPr>
            <p:spPr>
              <a:xfrm>
                <a:off x="9717936" y="395821"/>
                <a:ext cx="2183414" cy="2118911"/>
              </a:xfrm>
              <a:prstGeom prst="donut">
                <a:avLst>
                  <a:gd name="adj" fmla="val 8904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xmlns="" id="{C0C1566A-B409-4771-965A-8F354C08E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235457" y="851449"/>
                <a:ext cx="1207654" cy="12076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216451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7EF99B0-5105-46EF-8DB0-8898CD170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3" y="1071546"/>
            <a:ext cx="9570173" cy="242889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B0D464D-A863-43BF-A9B7-E203591840BF}"/>
              </a:ext>
            </a:extLst>
          </p:cNvPr>
          <p:cNvSpPr txBox="1"/>
          <p:nvPr/>
        </p:nvSpPr>
        <p:spPr>
          <a:xfrm>
            <a:off x="4079776" y="3571876"/>
            <a:ext cx="734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6 преподавателей ННГУ, из них 4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к.ф-м.н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д.х.н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CCD8B3D-F4B1-4D34-A9E3-A3B6746B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93" y="4286256"/>
            <a:ext cx="9551178" cy="192882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760CD6-6410-4157-80E6-5C23E5419858}"/>
              </a:ext>
            </a:extLst>
          </p:cNvPr>
          <p:cNvSpPr txBox="1"/>
          <p:nvPr/>
        </p:nvSpPr>
        <p:spPr>
          <a:xfrm>
            <a:off x="623392" y="6072206"/>
            <a:ext cx="777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3 преподавателя ВШЭ, из них 2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к.ф-м.н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E665D75-F976-4703-A95A-D66BCC6C9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98" y="6572272"/>
            <a:ext cx="4507557" cy="2857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214291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деятельности на базе ВУЗов        10/11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77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05C837E-83FB-4844-B96F-EFAECDDA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4" y="1000108"/>
            <a:ext cx="9361040" cy="50006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A47B247-2BF6-4C2A-94D7-FCB997916490}"/>
              </a:ext>
            </a:extLst>
          </p:cNvPr>
          <p:cNvSpPr txBox="1"/>
          <p:nvPr/>
        </p:nvSpPr>
        <p:spPr>
          <a:xfrm>
            <a:off x="5238743" y="5929330"/>
            <a:ext cx="6401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8 преподавателей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НГТУ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 4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к.т.н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D7A587E3-D5A4-44D5-8CD6-3ABF6F81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698" y="6238875"/>
            <a:ext cx="4507557" cy="619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3048000" y="28572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деятельности на базе ВУЗов  10/11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4698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46" y="332656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28161" y="601278"/>
            <a:ext cx="504056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день, уважаемые  родители и ребята!</a:t>
            </a:r>
          </a:p>
          <a:p>
            <a:pPr algn="ctr"/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МАОУ «Лицей № 38» проходит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открытых дверей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любим свой Лицей,  гордимся нашими учениками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выпускниками, можем и всегда готовы рассказать Вам: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истории и традициях Лицея;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наших достижениях и успехах;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обучающихся и выпускниках, которыми мы гордимся;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особенностях образовательной программы Лицея;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наших партнёрах – вузах и предприятиях, с которыми лицей сотрудничает;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особенностях лицейской жизни;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и условиях приема обучающихся в Лицей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готовы ответить на любые вопросы, которые просим направлять на электронный адрес </a:t>
            </a:r>
            <a:r>
              <a:rPr lang="en-US"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ntl</a:t>
            </a:r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priem@mail.ru</a:t>
            </a:r>
            <a:endParaRPr lang="ru-RU" sz="12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19736" y="5661248"/>
            <a:ext cx="2664296" cy="72008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лицея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Дмитриевна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1632" y="761687"/>
            <a:ext cx="2804968" cy="4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656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BECFDFE9-9B7B-4AB1-9461-9986494F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42" y="6474116"/>
            <a:ext cx="4667249" cy="3606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43165F-3B99-4E48-8834-2FACAA2E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285860"/>
            <a:ext cx="8776865" cy="44291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E093E30-4091-4F83-B113-332462BF4BD8}"/>
              </a:ext>
            </a:extLst>
          </p:cNvPr>
          <p:cNvSpPr txBox="1"/>
          <p:nvPr/>
        </p:nvSpPr>
        <p:spPr>
          <a:xfrm>
            <a:off x="4295800" y="5929330"/>
            <a:ext cx="7632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7 преподавателей ННГАСУ, из них 3 к.т.н. и 1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57166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деятельности на базе ВУЗов    10/11 класс</a:t>
            </a:r>
            <a:endParaRPr lang="ru-RU" dirty="0" smtClean="0"/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13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663044" y="1260130"/>
            <a:ext cx="10905564" cy="1301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проект </a:t>
            </a:r>
            <a:r>
              <a:rPr lang="ru-RU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особую форму организации деятельности обучающихся (учебное исследование или учебный проект).</a:t>
            </a: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559496" y="2780928"/>
            <a:ext cx="11766632" cy="3686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обучающимся самостоятельно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учителя (тьютора)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выбранной теме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одного или нескольких учебных предметов, курсов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избранной области деятельности: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познавательной,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практической,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учебно-исследовательской,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художественно-творческой,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иной</a:t>
            </a:r>
          </a:p>
          <a:p>
            <a:pPr marL="0" indent="0" algn="ctr">
              <a:buNone/>
            </a:pP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1">
            <a:extLst>
              <a:ext uri="{FF2B5EF4-FFF2-40B4-BE49-F238E27FC236}">
                <a16:creationId xmlns:a16="http://schemas.microsoft.com/office/drawing/2014/main" xmlns="" id="{D7CD12CD-F518-4072-8709-BE873F109F5F}"/>
              </a:ext>
            </a:extLst>
          </p:cNvPr>
          <p:cNvSpPr txBox="1">
            <a:spLocks/>
          </p:cNvSpPr>
          <p:nvPr/>
        </p:nvSpPr>
        <p:spPr>
          <a:xfrm>
            <a:off x="1663028" y="139686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4024240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F8875084-5706-42D3-B42D-D831B480FAB2}"/>
              </a:ext>
            </a:extLst>
          </p:cNvPr>
          <p:cNvGrpSpPr/>
          <p:nvPr/>
        </p:nvGrpSpPr>
        <p:grpSpPr>
          <a:xfrm>
            <a:off x="983432" y="1194081"/>
            <a:ext cx="10225136" cy="5413412"/>
            <a:chOff x="1782007" y="1337508"/>
            <a:chExt cx="8400063" cy="541341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169953" y="1987662"/>
              <a:ext cx="2952328" cy="961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831975" y="1372697"/>
              <a:ext cx="4332600" cy="103120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Объект 1"/>
            <p:cNvSpPr txBox="1">
              <a:spLocks/>
            </p:cNvSpPr>
            <p:nvPr/>
          </p:nvSpPr>
          <p:spPr>
            <a:xfrm>
              <a:off x="1782007" y="1337508"/>
              <a:ext cx="4320480" cy="10417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Метапредметный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курс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«Проектная деятельность»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час в неделю по расписанию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endPara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Объект 1"/>
            <p:cNvSpPr txBox="1">
              <a:spLocks/>
            </p:cNvSpPr>
            <p:nvPr/>
          </p:nvSpPr>
          <p:spPr>
            <a:xfrm>
              <a:off x="7335176" y="2196649"/>
              <a:ext cx="2621883" cy="642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Индивидуальный </a:t>
              </a:r>
            </a:p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1844095" y="2878111"/>
              <a:ext cx="4320480" cy="9446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Объект 1"/>
            <p:cNvSpPr txBox="1">
              <a:spLocks/>
            </p:cNvSpPr>
            <p:nvPr/>
          </p:nvSpPr>
          <p:spPr>
            <a:xfrm>
              <a:off x="1787740" y="2893078"/>
              <a:ext cx="4452177" cy="105273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Обязательные специальные профильные курсы в вузах</a:t>
              </a:r>
            </a:p>
            <a:p>
              <a:pPr marL="0" indent="0" algn="ctr">
                <a:buNone/>
              </a:pP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часа в неделю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1838035" y="4221687"/>
              <a:ext cx="4332600" cy="11163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Объект 1"/>
            <p:cNvSpPr txBox="1">
              <a:spLocks/>
            </p:cNvSpPr>
            <p:nvPr/>
          </p:nvSpPr>
          <p:spPr>
            <a:xfrm>
              <a:off x="1787740" y="4282942"/>
              <a:ext cx="4452177" cy="11255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Факультативные (не обязательные) специальные курсы в вузах</a:t>
              </a:r>
            </a:p>
            <a:p>
              <a:pPr marL="0" indent="0" algn="ctr">
                <a:buNone/>
              </a:pP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1-3 часа в неделю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884068" y="5587956"/>
              <a:ext cx="4332600" cy="11629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Объект 1"/>
            <p:cNvSpPr txBox="1">
              <a:spLocks/>
            </p:cNvSpPr>
            <p:nvPr/>
          </p:nvSpPr>
          <p:spPr>
            <a:xfrm>
              <a:off x="1809224" y="5807451"/>
              <a:ext cx="4452177" cy="8968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Научное сопровождение проектной деятельности </a:t>
              </a:r>
            </a:p>
            <a:p>
              <a:pPr marL="0" indent="0" algn="ctr">
                <a:buNone/>
              </a:pPr>
              <a:r>
                <a:rPr lang="ru-RU" sz="2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преподавателями вуза и лицея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авая фигурная скобка 4"/>
            <p:cNvSpPr/>
            <p:nvPr/>
          </p:nvSpPr>
          <p:spPr>
            <a:xfrm>
              <a:off x="6199897" y="1736072"/>
              <a:ext cx="405804" cy="4569242"/>
            </a:xfrm>
            <a:prstGeom prst="rightBrac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7229742" y="3569669"/>
              <a:ext cx="2952328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7229742" y="5157192"/>
              <a:ext cx="2952328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бъект 1"/>
            <p:cNvSpPr txBox="1">
              <a:spLocks/>
            </p:cNvSpPr>
            <p:nvPr/>
          </p:nvSpPr>
          <p:spPr>
            <a:xfrm>
              <a:off x="7394965" y="3723115"/>
              <a:ext cx="2621883" cy="642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проекта</a:t>
              </a:r>
            </a:p>
            <a:p>
              <a:pPr marL="0" indent="0" algn="ctr">
                <a:buNone/>
              </a:pPr>
              <a:endPara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Объект 1"/>
            <p:cNvSpPr txBox="1">
              <a:spLocks/>
            </p:cNvSpPr>
            <p:nvPr/>
          </p:nvSpPr>
          <p:spPr>
            <a:xfrm>
              <a:off x="7394965" y="5321729"/>
              <a:ext cx="2621883" cy="642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Аттестат о среднем общем образовании</a:t>
              </a:r>
            </a:p>
          </p:txBody>
        </p:sp>
        <p:sp>
          <p:nvSpPr>
            <p:cNvPr id="6" name="Стрелка вниз 5"/>
            <p:cNvSpPr/>
            <p:nvPr/>
          </p:nvSpPr>
          <p:spPr>
            <a:xfrm>
              <a:off x="8403800" y="3086922"/>
              <a:ext cx="484632" cy="3726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Стрелка вниз 29"/>
            <p:cNvSpPr/>
            <p:nvPr/>
          </p:nvSpPr>
          <p:spPr>
            <a:xfrm>
              <a:off x="8463589" y="4634285"/>
              <a:ext cx="484632" cy="3726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49" name="Левая фигурная скобка 2048"/>
            <p:cNvSpPr/>
            <p:nvPr/>
          </p:nvSpPr>
          <p:spPr>
            <a:xfrm>
              <a:off x="6788617" y="2491612"/>
              <a:ext cx="363707" cy="3096344"/>
            </a:xfrm>
            <a:prstGeom prst="lef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51" name="Равно 2050"/>
            <p:cNvSpPr/>
            <p:nvPr/>
          </p:nvSpPr>
          <p:spPr>
            <a:xfrm>
              <a:off x="6605702" y="3922346"/>
              <a:ext cx="182915" cy="234876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29" name="Объект 1">
            <a:extLst>
              <a:ext uri="{FF2B5EF4-FFF2-40B4-BE49-F238E27FC236}">
                <a16:creationId xmlns:a16="http://schemas.microsoft.com/office/drawing/2014/main" xmlns="" id="{DD6C8A1B-16CB-4DC1-BE2C-8D879F56BFC7}"/>
              </a:ext>
            </a:extLst>
          </p:cNvPr>
          <p:cNvSpPr txBox="1">
            <a:spLocks/>
          </p:cNvSpPr>
          <p:nvPr/>
        </p:nvSpPr>
        <p:spPr>
          <a:xfrm>
            <a:off x="1762349" y="241129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2563648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330056" y="1556792"/>
            <a:ext cx="2621337" cy="4820076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Метапредметный</a:t>
            </a:r>
            <a:endParaRPr lang="ru-RU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</a:p>
          <a:p>
            <a:pPr algn="ctr"/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деятельность»</a:t>
            </a:r>
          </a:p>
          <a:p>
            <a:pPr algn="ctr"/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час в неделю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расписании уроков)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69C413A-F4F5-4C49-94F7-E65DDED570A7}"/>
              </a:ext>
            </a:extLst>
          </p:cNvPr>
          <p:cNvGrpSpPr/>
          <p:nvPr/>
        </p:nvGrpSpPr>
        <p:grpSpPr>
          <a:xfrm>
            <a:off x="4140438" y="862062"/>
            <a:ext cx="7500178" cy="5780892"/>
            <a:chOff x="4140438" y="862062"/>
            <a:chExt cx="6348049" cy="578089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140438" y="862062"/>
              <a:ext cx="6280939" cy="9827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Сентябрь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Теоретический курс 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«Основы проектной деятельности»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178314" y="2059732"/>
              <a:ext cx="6271865" cy="9372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Октябрь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Выбор, презентация и утверждение проектных тем, согласование руководителей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199292" y="3231634"/>
              <a:ext cx="6278311" cy="10614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Декабрь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Рефлексивная сессия – представление выполненной  части проекта </a:t>
              </a:r>
              <a:r>
                <a:rPr lang="ru-RU" sz="2000" b="1" i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(зачётный объём – не менее 50 %) 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210176" y="4530298"/>
              <a:ext cx="6278311" cy="842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Март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проектов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210176" y="5633725"/>
              <a:ext cx="6278311" cy="10092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Октябрь - 11 класса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проектов 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(для проектов, не завершённых  в  10 классе)</a:t>
              </a:r>
            </a:p>
          </p:txBody>
        </p:sp>
      </p:grpSp>
      <p:sp>
        <p:nvSpPr>
          <p:cNvPr id="14" name="Объект 1">
            <a:extLst>
              <a:ext uri="{FF2B5EF4-FFF2-40B4-BE49-F238E27FC236}">
                <a16:creationId xmlns:a16="http://schemas.microsoft.com/office/drawing/2014/main" xmlns="" id="{661B912A-5E7F-42B5-850F-66EFCC9F41A5}"/>
              </a:ext>
            </a:extLst>
          </p:cNvPr>
          <p:cNvSpPr txBox="1">
            <a:spLocks/>
          </p:cNvSpPr>
          <p:nvPr/>
        </p:nvSpPr>
        <p:spPr>
          <a:xfrm>
            <a:off x="1762349" y="241129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Этапы реализации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20376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286DDFDD-5739-4B11-A463-32CF39F4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5B721F-7815-4590-B4C4-D341C5244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346" y="431826"/>
            <a:ext cx="9107100" cy="57857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7AAB09-A9B4-417A-AB4E-CC278E94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98576"/>
            <a:ext cx="2524374" cy="62608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40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A3412F8-1695-4F2C-B1AB-D21541A0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43" y="6029325"/>
            <a:ext cx="4528313" cy="8286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926DF2E-EA51-429E-8079-F17EFD87516F}"/>
              </a:ext>
            </a:extLst>
          </p:cNvPr>
          <p:cNvSpPr/>
          <p:nvPr/>
        </p:nvSpPr>
        <p:spPr>
          <a:xfrm>
            <a:off x="-8666" y="-30826"/>
            <a:ext cx="2504666" cy="688882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66F5F0B-745D-43EC-AC45-4FA2A228A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23999"/>
            <a:ext cx="5085000" cy="23306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A40755A-742B-4501-8FB7-1E467DBAE994}"/>
              </a:ext>
            </a:extLst>
          </p:cNvPr>
          <p:cNvSpPr/>
          <p:nvPr/>
        </p:nvSpPr>
        <p:spPr>
          <a:xfrm>
            <a:off x="6091810" y="904536"/>
            <a:ext cx="5670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 Лицею -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 выпуска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1658B07-647D-48B5-82C0-A4844B853A40}"/>
              </a:ext>
            </a:extLst>
          </p:cNvPr>
          <p:cNvSpPr/>
          <p:nvPr/>
        </p:nvSpPr>
        <p:spPr>
          <a:xfrm>
            <a:off x="2783632" y="3140968"/>
            <a:ext cx="906648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Лицей заканчивают более 200 человек</a:t>
            </a:r>
          </a:p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третий/четвёртый выпускник награждён медалью «За особые успехи в учении»</a:t>
            </a:r>
          </a:p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95% выпускников поступают в ВУЗы</a:t>
            </a:r>
          </a:p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80% выпускников поступают в профильные технические и естественно-научные вузы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483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357694"/>
            <a:ext cx="3206217" cy="1009644"/>
          </a:xfrm>
        </p:spPr>
        <p:txBody>
          <a:bodyPr>
            <a:normAutofit fontScale="90000"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11322D9-FC84-4C07-ADEF-FA9799F3F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091" y="1142984"/>
            <a:ext cx="4629529" cy="2571768"/>
          </a:xfrm>
        </p:spPr>
        <p:txBody>
          <a:bodyPr>
            <a:normAutofit lnSpcReduction="10000"/>
          </a:bodyPr>
          <a:lstStyle/>
          <a:p>
            <a:endParaRPr lang="ru-RU" sz="2400" b="1" i="1" dirty="0"/>
          </a:p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ОГЭ -2023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Выпуск – 193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Аттестат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особого  образца -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C579D1DF-17D4-4680-819C-D0EB5A5EF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0507873"/>
              </p:ext>
            </p:extLst>
          </p:nvPr>
        </p:nvGraphicFramePr>
        <p:xfrm>
          <a:off x="5584522" y="764704"/>
          <a:ext cx="5984086" cy="5544614"/>
        </p:xfrm>
        <a:graphic>
          <a:graphicData uri="http://schemas.openxmlformats.org/drawingml/2006/table">
            <a:tbl>
              <a:tblPr/>
              <a:tblGrid>
                <a:gridCol w="2806536">
                  <a:extLst>
                    <a:ext uri="{9D8B030D-6E8A-4147-A177-3AD203B41FA5}">
                      <a16:colId xmlns="" xmlns:a16="http://schemas.microsoft.com/office/drawing/2014/main" val="3052009807"/>
                    </a:ext>
                  </a:extLst>
                </a:gridCol>
                <a:gridCol w="1590570">
                  <a:extLst>
                    <a:ext uri="{9D8B030D-6E8A-4147-A177-3AD203B41FA5}">
                      <a16:colId xmlns="" xmlns:a16="http://schemas.microsoft.com/office/drawing/2014/main" val="2903150452"/>
                    </a:ext>
                  </a:extLst>
                </a:gridCol>
                <a:gridCol w="1586980">
                  <a:extLst>
                    <a:ext uri="{9D8B030D-6E8A-4147-A177-3AD203B41FA5}">
                      <a16:colId xmlns="" xmlns:a16="http://schemas.microsoft.com/office/drawing/2014/main" val="987662390"/>
                    </a:ext>
                  </a:extLst>
                </a:gridCol>
              </a:tblGrid>
              <a:tr h="8084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9590909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92562340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60203576"/>
                  </a:ext>
                </a:extLst>
              </a:tr>
              <a:tr h="660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17669219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7540332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2412242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5455429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17639380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6937691"/>
                  </a:ext>
                </a:extLst>
              </a:tr>
              <a:tr h="50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83552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82760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647026"/>
            <a:ext cx="3932237" cy="1047219"/>
          </a:xfrm>
        </p:spPr>
        <p:txBody>
          <a:bodyPr>
            <a:normAutofit fontScale="90000"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ЕГЭ-2023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11322D9-FC84-4C07-ADEF-FA9799F3F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1344" y="1916832"/>
            <a:ext cx="4896544" cy="1296144"/>
          </a:xfrm>
        </p:spPr>
        <p:txBody>
          <a:bodyPr>
            <a:normAutofit/>
          </a:bodyPr>
          <a:lstStyle/>
          <a:p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– 208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медаль – 39</a:t>
            </a:r>
          </a:p>
          <a:p>
            <a:endParaRPr lang="ru-RU" dirty="0"/>
          </a:p>
        </p:txBody>
      </p:sp>
      <p:graphicFrame>
        <p:nvGraphicFramePr>
          <p:cNvPr id="43" name="Таблица 42">
            <a:extLst>
              <a:ext uri="{FF2B5EF4-FFF2-40B4-BE49-F238E27FC236}">
                <a16:creationId xmlns="" xmlns:a16="http://schemas.microsoft.com/office/drawing/2014/main" id="{71FF22D8-E2E6-4C58-B032-A3374E270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6060010"/>
              </p:ext>
            </p:extLst>
          </p:nvPr>
        </p:nvGraphicFramePr>
        <p:xfrm>
          <a:off x="4367808" y="476672"/>
          <a:ext cx="7272807" cy="6299798"/>
        </p:xfrm>
        <a:graphic>
          <a:graphicData uri="http://schemas.openxmlformats.org/drawingml/2006/table">
            <a:tbl>
              <a:tblPr/>
              <a:tblGrid>
                <a:gridCol w="2149842">
                  <a:extLst>
                    <a:ext uri="{9D8B030D-6E8A-4147-A177-3AD203B41FA5}">
                      <a16:colId xmlns="" xmlns:a16="http://schemas.microsoft.com/office/drawing/2014/main" val="4264513442"/>
                    </a:ext>
                  </a:extLst>
                </a:gridCol>
                <a:gridCol w="1319287">
                  <a:extLst>
                    <a:ext uri="{9D8B030D-6E8A-4147-A177-3AD203B41FA5}">
                      <a16:colId xmlns="" xmlns:a16="http://schemas.microsoft.com/office/drawing/2014/main" val="3451120133"/>
                    </a:ext>
                  </a:extLst>
                </a:gridCol>
                <a:gridCol w="1319287">
                  <a:extLst>
                    <a:ext uri="{9D8B030D-6E8A-4147-A177-3AD203B41FA5}">
                      <a16:colId xmlns="" xmlns:a16="http://schemas.microsoft.com/office/drawing/2014/main" val="1156593963"/>
                    </a:ext>
                  </a:extLst>
                </a:gridCol>
                <a:gridCol w="1243650">
                  <a:extLst>
                    <a:ext uri="{9D8B030D-6E8A-4147-A177-3AD203B41FA5}">
                      <a16:colId xmlns="" xmlns:a16="http://schemas.microsoft.com/office/drawing/2014/main" val="538970264"/>
                    </a:ext>
                  </a:extLst>
                </a:gridCol>
                <a:gridCol w="1240741">
                  <a:extLst>
                    <a:ext uri="{9D8B030D-6E8A-4147-A177-3AD203B41FA5}">
                      <a16:colId xmlns="" xmlns:a16="http://schemas.microsoft.com/office/drawing/2014/main" val="309249981"/>
                    </a:ext>
                  </a:extLst>
                </a:gridCol>
              </a:tblGrid>
              <a:tr h="385537">
                <a:tc rowSpan="2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Средний балл ЕГЭ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3632326"/>
                  </a:ext>
                </a:extLst>
              </a:tr>
              <a:tr h="752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в районе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3909218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83,26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68,43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6147524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(профиль)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65,04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55,62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7835147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7448268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62,69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(187)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54,85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514302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50,87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919091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63,97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4090846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56,92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1016137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65,75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65,71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56,37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6636622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4822439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65,54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58,71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4805119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70,31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65,81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4469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0142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10" y="221541"/>
            <a:ext cx="3932237" cy="1047219"/>
          </a:xfrm>
        </p:spPr>
        <p:txBody>
          <a:bodyPr>
            <a:normAutofit fontScale="90000"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8CD0DA3-182B-4E08-800D-907C902893DF}"/>
              </a:ext>
            </a:extLst>
          </p:cNvPr>
          <p:cNvSpPr txBox="1"/>
          <p:nvPr/>
        </p:nvSpPr>
        <p:spPr>
          <a:xfrm>
            <a:off x="263352" y="1621867"/>
            <a:ext cx="6692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Учителя, подготовившие 100-балльников: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B24DA980-2274-49D9-9EE7-518E53B17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1677199"/>
              </p:ext>
            </p:extLst>
          </p:nvPr>
        </p:nvGraphicFramePr>
        <p:xfrm>
          <a:off x="4969946" y="290054"/>
          <a:ext cx="7030710" cy="6260713"/>
        </p:xfrm>
        <a:graphic>
          <a:graphicData uri="http://schemas.openxmlformats.org/drawingml/2006/table">
            <a:tbl>
              <a:tblPr/>
              <a:tblGrid>
                <a:gridCol w="1714087">
                  <a:extLst>
                    <a:ext uri="{9D8B030D-6E8A-4147-A177-3AD203B41FA5}">
                      <a16:colId xmlns="" xmlns:a16="http://schemas.microsoft.com/office/drawing/2014/main" val="3305315104"/>
                    </a:ext>
                  </a:extLst>
                </a:gridCol>
                <a:gridCol w="1027890">
                  <a:extLst>
                    <a:ext uri="{9D8B030D-6E8A-4147-A177-3AD203B41FA5}">
                      <a16:colId xmlns="" xmlns:a16="http://schemas.microsoft.com/office/drawing/2014/main" val="1134311013"/>
                    </a:ext>
                  </a:extLst>
                </a:gridCol>
                <a:gridCol w="1027890">
                  <a:extLst>
                    <a:ext uri="{9D8B030D-6E8A-4147-A177-3AD203B41FA5}">
                      <a16:colId xmlns="" xmlns:a16="http://schemas.microsoft.com/office/drawing/2014/main" val="490749440"/>
                    </a:ext>
                  </a:extLst>
                </a:gridCol>
                <a:gridCol w="1183971">
                  <a:extLst>
                    <a:ext uri="{9D8B030D-6E8A-4147-A177-3AD203B41FA5}">
                      <a16:colId xmlns="" xmlns:a16="http://schemas.microsoft.com/office/drawing/2014/main" val="3696967198"/>
                    </a:ext>
                  </a:extLst>
                </a:gridCol>
                <a:gridCol w="985706">
                  <a:extLst>
                    <a:ext uri="{9D8B030D-6E8A-4147-A177-3AD203B41FA5}">
                      <a16:colId xmlns="" xmlns:a16="http://schemas.microsoft.com/office/drawing/2014/main" val="2182771027"/>
                    </a:ext>
                  </a:extLst>
                </a:gridCol>
                <a:gridCol w="1091166">
                  <a:extLst>
                    <a:ext uri="{9D8B030D-6E8A-4147-A177-3AD203B41FA5}">
                      <a16:colId xmlns="" xmlns:a16="http://schemas.microsoft.com/office/drawing/2014/main" val="1681735418"/>
                    </a:ext>
                  </a:extLst>
                </a:gridCol>
              </a:tblGrid>
              <a:tr h="386680">
                <a:tc rowSpan="3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 баллов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7345" indent="-3473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err="1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Высокобалльники</a:t>
                      </a: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0584294"/>
                  </a:ext>
                </a:extLst>
              </a:tr>
              <a:tr h="386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  &gt;80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9774304"/>
                  </a:ext>
                </a:extLst>
              </a:tr>
              <a:tr h="4488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9845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0594245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4677272"/>
                  </a:ext>
                </a:extLst>
              </a:tr>
              <a:tr h="551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(профиль)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4081857"/>
                  </a:ext>
                </a:extLst>
              </a:tr>
              <a:tr h="5510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828165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2883451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3070999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9975473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0910803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6157330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6781938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8161586"/>
                  </a:ext>
                </a:extLst>
              </a:tr>
              <a:tr h="386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31827800"/>
                  </a:ext>
                </a:extLst>
              </a:tr>
              <a:tr h="431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(33,3%)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828" marR="88828" marT="44414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 (43%)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1" marR="66621" marT="9253" marB="44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738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1334126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0CB2EF7-37A5-4E48-BC59-E8C64C2DE33A}"/>
              </a:ext>
            </a:extLst>
          </p:cNvPr>
          <p:cNvSpPr/>
          <p:nvPr/>
        </p:nvSpPr>
        <p:spPr>
          <a:xfrm>
            <a:off x="407368" y="2338571"/>
            <a:ext cx="4032448" cy="34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С.И.,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химии (1)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Ларина Е.А.,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(1)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Лапшова О.В.,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(1)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Хитайленко</a:t>
            </a: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Т.В.,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русского языка и литературы (2)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Быстрицкая И.С.,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 математики (1)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677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7D8C3F0-49E8-4EAB-8E24-FA5053FE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" y="181484"/>
            <a:ext cx="7533851" cy="424193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DDFF893D-0597-48C7-8D4E-B0FCDEE26E30}"/>
              </a:ext>
            </a:extLst>
          </p:cNvPr>
          <p:cNvSpPr/>
          <p:nvPr/>
        </p:nvSpPr>
        <p:spPr>
          <a:xfrm>
            <a:off x="2060769" y="4639909"/>
            <a:ext cx="345231" cy="308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63714D6E-2762-4B64-B24F-721725A26964}"/>
              </a:ext>
            </a:extLst>
          </p:cNvPr>
          <p:cNvSpPr/>
          <p:nvPr/>
        </p:nvSpPr>
        <p:spPr>
          <a:xfrm>
            <a:off x="561000" y="4639909"/>
            <a:ext cx="345231" cy="308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Восьмиугольник 2">
            <a:extLst>
              <a:ext uri="{FF2B5EF4-FFF2-40B4-BE49-F238E27FC236}">
                <a16:creationId xmlns="" xmlns:a16="http://schemas.microsoft.com/office/drawing/2014/main" id="{782E7BA3-3ED2-4F53-B642-68156146B211}"/>
              </a:ext>
            </a:extLst>
          </p:cNvPr>
          <p:cNvSpPr/>
          <p:nvPr/>
        </p:nvSpPr>
        <p:spPr>
          <a:xfrm>
            <a:off x="336000" y="2565042"/>
            <a:ext cx="2295000" cy="2518902"/>
          </a:xfrm>
          <a:prstGeom prst="oct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="" xmlns:a16="http://schemas.microsoft.com/office/drawing/2014/main" id="{38321733-D115-4C24-AA2C-A1F806BBB412}"/>
              </a:ext>
            </a:extLst>
          </p:cNvPr>
          <p:cNvSpPr/>
          <p:nvPr/>
        </p:nvSpPr>
        <p:spPr>
          <a:xfrm>
            <a:off x="560999" y="4793927"/>
            <a:ext cx="1845419" cy="308038"/>
          </a:xfrm>
          <a:custGeom>
            <a:avLst/>
            <a:gdLst>
              <a:gd name="connsiteX0" fmla="*/ 172616 w 1845419"/>
              <a:gd name="connsiteY0" fmla="*/ 0 h 308038"/>
              <a:gd name="connsiteX1" fmla="*/ 172622 w 1845419"/>
              <a:gd name="connsiteY1" fmla="*/ 1 h 308038"/>
              <a:gd name="connsiteX2" fmla="*/ 1672798 w 1845419"/>
              <a:gd name="connsiteY2" fmla="*/ 1 h 308038"/>
              <a:gd name="connsiteX3" fmla="*/ 1672803 w 1845419"/>
              <a:gd name="connsiteY3" fmla="*/ 0 h 308038"/>
              <a:gd name="connsiteX4" fmla="*/ 1672809 w 1845419"/>
              <a:gd name="connsiteY4" fmla="*/ 1 h 308038"/>
              <a:gd name="connsiteX5" fmla="*/ 1845001 w 1845419"/>
              <a:gd name="connsiteY5" fmla="*/ 1 h 308038"/>
              <a:gd name="connsiteX6" fmla="*/ 1845001 w 1845419"/>
              <a:gd name="connsiteY6" fmla="*/ 152172 h 308038"/>
              <a:gd name="connsiteX7" fmla="*/ 1845419 w 1845419"/>
              <a:gd name="connsiteY7" fmla="*/ 154019 h 308038"/>
              <a:gd name="connsiteX8" fmla="*/ 1739993 w 1845419"/>
              <a:gd name="connsiteY8" fmla="*/ 295935 h 308038"/>
              <a:gd name="connsiteX9" fmla="*/ 1694976 w 1845419"/>
              <a:gd name="connsiteY9" fmla="*/ 304044 h 308038"/>
              <a:gd name="connsiteX10" fmla="*/ 1690983 w 1845419"/>
              <a:gd name="connsiteY10" fmla="*/ 308037 h 308038"/>
              <a:gd name="connsiteX11" fmla="*/ 1672809 w 1845419"/>
              <a:gd name="connsiteY11" fmla="*/ 308037 h 308038"/>
              <a:gd name="connsiteX12" fmla="*/ 1672803 w 1845419"/>
              <a:gd name="connsiteY12" fmla="*/ 308038 h 308038"/>
              <a:gd name="connsiteX13" fmla="*/ 1672798 w 1845419"/>
              <a:gd name="connsiteY13" fmla="*/ 308037 h 308038"/>
              <a:gd name="connsiteX14" fmla="*/ 172622 w 1845419"/>
              <a:gd name="connsiteY14" fmla="*/ 308037 h 308038"/>
              <a:gd name="connsiteX15" fmla="*/ 172616 w 1845419"/>
              <a:gd name="connsiteY15" fmla="*/ 308038 h 308038"/>
              <a:gd name="connsiteX16" fmla="*/ 172610 w 1845419"/>
              <a:gd name="connsiteY16" fmla="*/ 308037 h 308038"/>
              <a:gd name="connsiteX17" fmla="*/ 154019 w 1845419"/>
              <a:gd name="connsiteY17" fmla="*/ 308037 h 308038"/>
              <a:gd name="connsiteX18" fmla="*/ 149934 w 1845419"/>
              <a:gd name="connsiteY18" fmla="*/ 303952 h 308038"/>
              <a:gd name="connsiteX19" fmla="*/ 105426 w 1845419"/>
              <a:gd name="connsiteY19" fmla="*/ 295935 h 308038"/>
              <a:gd name="connsiteX20" fmla="*/ 0 w 1845419"/>
              <a:gd name="connsiteY20" fmla="*/ 154019 h 308038"/>
              <a:gd name="connsiteX21" fmla="*/ 1 w 1845419"/>
              <a:gd name="connsiteY21" fmla="*/ 154015 h 308038"/>
              <a:gd name="connsiteX22" fmla="*/ 1 w 1845419"/>
              <a:gd name="connsiteY22" fmla="*/ 1 h 308038"/>
              <a:gd name="connsiteX23" fmla="*/ 172610 w 1845419"/>
              <a:gd name="connsiteY23" fmla="*/ 1 h 3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5419" h="308038">
                <a:moveTo>
                  <a:pt x="172616" y="0"/>
                </a:moveTo>
                <a:lnTo>
                  <a:pt x="172622" y="1"/>
                </a:lnTo>
                <a:lnTo>
                  <a:pt x="1672798" y="1"/>
                </a:lnTo>
                <a:lnTo>
                  <a:pt x="1672803" y="0"/>
                </a:lnTo>
                <a:lnTo>
                  <a:pt x="1672809" y="1"/>
                </a:lnTo>
                <a:lnTo>
                  <a:pt x="1845001" y="1"/>
                </a:lnTo>
                <a:lnTo>
                  <a:pt x="1845001" y="152172"/>
                </a:lnTo>
                <a:lnTo>
                  <a:pt x="1845419" y="154019"/>
                </a:lnTo>
                <a:cubicBezTo>
                  <a:pt x="1845419" y="217816"/>
                  <a:pt x="1801947" y="272553"/>
                  <a:pt x="1739993" y="295935"/>
                </a:cubicBezTo>
                <a:lnTo>
                  <a:pt x="1694976" y="304044"/>
                </a:lnTo>
                <a:lnTo>
                  <a:pt x="1690983" y="308037"/>
                </a:lnTo>
                <a:lnTo>
                  <a:pt x="1672809" y="308037"/>
                </a:lnTo>
                <a:lnTo>
                  <a:pt x="1672803" y="308038"/>
                </a:lnTo>
                <a:lnTo>
                  <a:pt x="1672798" y="308037"/>
                </a:lnTo>
                <a:lnTo>
                  <a:pt x="172622" y="308037"/>
                </a:lnTo>
                <a:lnTo>
                  <a:pt x="172616" y="308038"/>
                </a:lnTo>
                <a:lnTo>
                  <a:pt x="172610" y="308037"/>
                </a:lnTo>
                <a:lnTo>
                  <a:pt x="154019" y="308037"/>
                </a:lnTo>
                <a:lnTo>
                  <a:pt x="149934" y="303952"/>
                </a:lnTo>
                <a:lnTo>
                  <a:pt x="105426" y="295935"/>
                </a:lnTo>
                <a:cubicBezTo>
                  <a:pt x="43472" y="272553"/>
                  <a:pt x="0" y="217816"/>
                  <a:pt x="0" y="154019"/>
                </a:cubicBezTo>
                <a:lnTo>
                  <a:pt x="1" y="154015"/>
                </a:lnTo>
                <a:lnTo>
                  <a:pt x="1" y="1"/>
                </a:lnTo>
                <a:lnTo>
                  <a:pt x="172610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Блок-схема: задержка 14">
            <a:extLst>
              <a:ext uri="{FF2B5EF4-FFF2-40B4-BE49-F238E27FC236}">
                <a16:creationId xmlns="" xmlns:a16="http://schemas.microsoft.com/office/drawing/2014/main" id="{38CB000E-CB8C-482A-962C-711E647BF9C7}"/>
              </a:ext>
            </a:extLst>
          </p:cNvPr>
          <p:cNvSpPr/>
          <p:nvPr/>
        </p:nvSpPr>
        <p:spPr>
          <a:xfrm rot="5400000">
            <a:off x="1270294" y="2440746"/>
            <a:ext cx="426410" cy="675002"/>
          </a:xfrm>
          <a:prstGeom prst="flowChartDela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EB27E43-9564-4E3A-B631-CC1FCA04C4C0}"/>
              </a:ext>
            </a:extLst>
          </p:cNvPr>
          <p:cNvSpPr/>
          <p:nvPr/>
        </p:nvSpPr>
        <p:spPr>
          <a:xfrm>
            <a:off x="-5412" y="4252396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60 (29%)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2B4B5031-2A01-4899-831B-A8C657A2D358}"/>
              </a:ext>
            </a:extLst>
          </p:cNvPr>
          <p:cNvSpPr/>
          <p:nvPr/>
        </p:nvSpPr>
        <p:spPr>
          <a:xfrm>
            <a:off x="190710" y="3169539"/>
            <a:ext cx="256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ННГУ</a:t>
            </a:r>
          </a:p>
          <a:p>
            <a:pPr algn="ctr"/>
            <a:r>
              <a:rPr lang="ru-RU" b="1" dirty="0"/>
              <a:t> им. Н.И. Лобачевского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31819C46-EDC9-4AA1-8EB0-BF75B1544138}"/>
              </a:ext>
            </a:extLst>
          </p:cNvPr>
          <p:cNvSpPr/>
          <p:nvPr/>
        </p:nvSpPr>
        <p:spPr>
          <a:xfrm>
            <a:off x="5171940" y="4639909"/>
            <a:ext cx="345231" cy="3080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23E5A0F3-67EC-4EB8-B4F6-FB918EB44C06}"/>
              </a:ext>
            </a:extLst>
          </p:cNvPr>
          <p:cNvSpPr/>
          <p:nvPr/>
        </p:nvSpPr>
        <p:spPr>
          <a:xfrm>
            <a:off x="3672171" y="4639909"/>
            <a:ext cx="345231" cy="3080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осьмиугольник 25">
            <a:extLst>
              <a:ext uri="{FF2B5EF4-FFF2-40B4-BE49-F238E27FC236}">
                <a16:creationId xmlns="" xmlns:a16="http://schemas.microsoft.com/office/drawing/2014/main" id="{BA789266-6042-45AA-BC89-031F70B21FE5}"/>
              </a:ext>
            </a:extLst>
          </p:cNvPr>
          <p:cNvSpPr/>
          <p:nvPr/>
        </p:nvSpPr>
        <p:spPr>
          <a:xfrm>
            <a:off x="3447171" y="2565042"/>
            <a:ext cx="2295000" cy="2518902"/>
          </a:xfrm>
          <a:prstGeom prst="oct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="" xmlns:a16="http://schemas.microsoft.com/office/drawing/2014/main" id="{FBA3E796-F31E-4965-9031-C25B43036D6E}"/>
              </a:ext>
            </a:extLst>
          </p:cNvPr>
          <p:cNvSpPr/>
          <p:nvPr/>
        </p:nvSpPr>
        <p:spPr>
          <a:xfrm>
            <a:off x="3672170" y="4793927"/>
            <a:ext cx="1845419" cy="308038"/>
          </a:xfrm>
          <a:custGeom>
            <a:avLst/>
            <a:gdLst>
              <a:gd name="connsiteX0" fmla="*/ 172616 w 1845419"/>
              <a:gd name="connsiteY0" fmla="*/ 0 h 308038"/>
              <a:gd name="connsiteX1" fmla="*/ 172621 w 1845419"/>
              <a:gd name="connsiteY1" fmla="*/ 1 h 308038"/>
              <a:gd name="connsiteX2" fmla="*/ 1672798 w 1845419"/>
              <a:gd name="connsiteY2" fmla="*/ 1 h 308038"/>
              <a:gd name="connsiteX3" fmla="*/ 1672803 w 1845419"/>
              <a:gd name="connsiteY3" fmla="*/ 0 h 308038"/>
              <a:gd name="connsiteX4" fmla="*/ 1672809 w 1845419"/>
              <a:gd name="connsiteY4" fmla="*/ 1 h 308038"/>
              <a:gd name="connsiteX5" fmla="*/ 1845001 w 1845419"/>
              <a:gd name="connsiteY5" fmla="*/ 1 h 308038"/>
              <a:gd name="connsiteX6" fmla="*/ 1845001 w 1845419"/>
              <a:gd name="connsiteY6" fmla="*/ 152172 h 308038"/>
              <a:gd name="connsiteX7" fmla="*/ 1845419 w 1845419"/>
              <a:gd name="connsiteY7" fmla="*/ 154019 h 308038"/>
              <a:gd name="connsiteX8" fmla="*/ 1739993 w 1845419"/>
              <a:gd name="connsiteY8" fmla="*/ 295935 h 308038"/>
              <a:gd name="connsiteX9" fmla="*/ 1694977 w 1845419"/>
              <a:gd name="connsiteY9" fmla="*/ 304044 h 308038"/>
              <a:gd name="connsiteX10" fmla="*/ 1690983 w 1845419"/>
              <a:gd name="connsiteY10" fmla="*/ 308037 h 308038"/>
              <a:gd name="connsiteX11" fmla="*/ 1672809 w 1845419"/>
              <a:gd name="connsiteY11" fmla="*/ 308037 h 308038"/>
              <a:gd name="connsiteX12" fmla="*/ 1672803 w 1845419"/>
              <a:gd name="connsiteY12" fmla="*/ 308038 h 308038"/>
              <a:gd name="connsiteX13" fmla="*/ 1672798 w 1845419"/>
              <a:gd name="connsiteY13" fmla="*/ 308037 h 308038"/>
              <a:gd name="connsiteX14" fmla="*/ 172621 w 1845419"/>
              <a:gd name="connsiteY14" fmla="*/ 308037 h 308038"/>
              <a:gd name="connsiteX15" fmla="*/ 172616 w 1845419"/>
              <a:gd name="connsiteY15" fmla="*/ 308038 h 308038"/>
              <a:gd name="connsiteX16" fmla="*/ 172610 w 1845419"/>
              <a:gd name="connsiteY16" fmla="*/ 308037 h 308038"/>
              <a:gd name="connsiteX17" fmla="*/ 154019 w 1845419"/>
              <a:gd name="connsiteY17" fmla="*/ 308037 h 308038"/>
              <a:gd name="connsiteX18" fmla="*/ 149934 w 1845419"/>
              <a:gd name="connsiteY18" fmla="*/ 303952 h 308038"/>
              <a:gd name="connsiteX19" fmla="*/ 105426 w 1845419"/>
              <a:gd name="connsiteY19" fmla="*/ 295935 h 308038"/>
              <a:gd name="connsiteX20" fmla="*/ 0 w 1845419"/>
              <a:gd name="connsiteY20" fmla="*/ 154019 h 308038"/>
              <a:gd name="connsiteX21" fmla="*/ 1 w 1845419"/>
              <a:gd name="connsiteY21" fmla="*/ 154015 h 308038"/>
              <a:gd name="connsiteX22" fmla="*/ 1 w 1845419"/>
              <a:gd name="connsiteY22" fmla="*/ 1 h 308038"/>
              <a:gd name="connsiteX23" fmla="*/ 172610 w 1845419"/>
              <a:gd name="connsiteY23" fmla="*/ 1 h 3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5419" h="308038">
                <a:moveTo>
                  <a:pt x="172616" y="0"/>
                </a:moveTo>
                <a:lnTo>
                  <a:pt x="172621" y="1"/>
                </a:lnTo>
                <a:lnTo>
                  <a:pt x="1672798" y="1"/>
                </a:lnTo>
                <a:lnTo>
                  <a:pt x="1672803" y="0"/>
                </a:lnTo>
                <a:lnTo>
                  <a:pt x="1672809" y="1"/>
                </a:lnTo>
                <a:lnTo>
                  <a:pt x="1845001" y="1"/>
                </a:lnTo>
                <a:lnTo>
                  <a:pt x="1845001" y="152172"/>
                </a:lnTo>
                <a:lnTo>
                  <a:pt x="1845419" y="154019"/>
                </a:lnTo>
                <a:cubicBezTo>
                  <a:pt x="1845419" y="217816"/>
                  <a:pt x="1801948" y="272553"/>
                  <a:pt x="1739993" y="295935"/>
                </a:cubicBezTo>
                <a:lnTo>
                  <a:pt x="1694977" y="304044"/>
                </a:lnTo>
                <a:lnTo>
                  <a:pt x="1690983" y="308037"/>
                </a:lnTo>
                <a:lnTo>
                  <a:pt x="1672809" y="308037"/>
                </a:lnTo>
                <a:lnTo>
                  <a:pt x="1672803" y="308038"/>
                </a:lnTo>
                <a:lnTo>
                  <a:pt x="1672798" y="308037"/>
                </a:lnTo>
                <a:lnTo>
                  <a:pt x="172621" y="308037"/>
                </a:lnTo>
                <a:lnTo>
                  <a:pt x="172616" y="308038"/>
                </a:lnTo>
                <a:lnTo>
                  <a:pt x="172610" y="308037"/>
                </a:lnTo>
                <a:lnTo>
                  <a:pt x="154019" y="308037"/>
                </a:lnTo>
                <a:lnTo>
                  <a:pt x="149934" y="303952"/>
                </a:lnTo>
                <a:lnTo>
                  <a:pt x="105426" y="295935"/>
                </a:lnTo>
                <a:cubicBezTo>
                  <a:pt x="43472" y="272553"/>
                  <a:pt x="0" y="217816"/>
                  <a:pt x="0" y="154019"/>
                </a:cubicBezTo>
                <a:lnTo>
                  <a:pt x="1" y="154015"/>
                </a:lnTo>
                <a:lnTo>
                  <a:pt x="1" y="1"/>
                </a:lnTo>
                <a:lnTo>
                  <a:pt x="17261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Блок-схема: задержка 29">
            <a:extLst>
              <a:ext uri="{FF2B5EF4-FFF2-40B4-BE49-F238E27FC236}">
                <a16:creationId xmlns="" xmlns:a16="http://schemas.microsoft.com/office/drawing/2014/main" id="{C18EC7B8-F36E-49F6-A90A-5161518A3ADF}"/>
              </a:ext>
            </a:extLst>
          </p:cNvPr>
          <p:cNvSpPr/>
          <p:nvPr/>
        </p:nvSpPr>
        <p:spPr>
          <a:xfrm rot="5400000">
            <a:off x="4381465" y="2440746"/>
            <a:ext cx="426410" cy="675002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3138683" y="4238750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34 (16%)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B86C058D-1330-42C7-9B2C-A8B4942E911A}"/>
              </a:ext>
            </a:extLst>
          </p:cNvPr>
          <p:cNvSpPr/>
          <p:nvPr/>
        </p:nvSpPr>
        <p:spPr>
          <a:xfrm>
            <a:off x="3447171" y="3191777"/>
            <a:ext cx="229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НГТУ </a:t>
            </a:r>
          </a:p>
          <a:p>
            <a:pPr algn="ctr"/>
            <a:r>
              <a:rPr lang="ru-RU" b="1" dirty="0"/>
              <a:t>им Р.Е. Алексеева</a:t>
            </a:r>
          </a:p>
        </p:txBody>
      </p:sp>
      <p:grpSp>
        <p:nvGrpSpPr>
          <p:cNvPr id="6" name="Группа 60">
            <a:extLst>
              <a:ext uri="{FF2B5EF4-FFF2-40B4-BE49-F238E27FC236}">
                <a16:creationId xmlns="" xmlns:a16="http://schemas.microsoft.com/office/drawing/2014/main" id="{08F5C823-E9A6-49E2-9A36-80F10AA73361}"/>
              </a:ext>
            </a:extLst>
          </p:cNvPr>
          <p:cNvGrpSpPr/>
          <p:nvPr/>
        </p:nvGrpSpPr>
        <p:grpSpPr>
          <a:xfrm>
            <a:off x="6556912" y="2582559"/>
            <a:ext cx="2295000" cy="2536923"/>
            <a:chOff x="6556912" y="2582559"/>
            <a:chExt cx="2295000" cy="2536923"/>
          </a:xfrm>
        </p:grpSpPr>
        <p:sp>
          <p:nvSpPr>
            <p:cNvPr id="35" name="Овал 34">
              <a:extLst>
                <a:ext uri="{FF2B5EF4-FFF2-40B4-BE49-F238E27FC236}">
                  <a16:creationId xmlns="" xmlns:a16="http://schemas.microsoft.com/office/drawing/2014/main" id="{C628F303-B752-4E12-9AD4-37D593E9C0CC}"/>
                </a:ext>
              </a:extLst>
            </p:cNvPr>
            <p:cNvSpPr/>
            <p:nvPr/>
          </p:nvSpPr>
          <p:spPr>
            <a:xfrm>
              <a:off x="8281681" y="4657426"/>
              <a:ext cx="345231" cy="3080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="" xmlns:a16="http://schemas.microsoft.com/office/drawing/2014/main" id="{3F7927F8-3571-4300-85DC-4B95E968E6D7}"/>
                </a:ext>
              </a:extLst>
            </p:cNvPr>
            <p:cNvSpPr/>
            <p:nvPr/>
          </p:nvSpPr>
          <p:spPr>
            <a:xfrm>
              <a:off x="6781912" y="4657426"/>
              <a:ext cx="345231" cy="3080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Восьмиугольник 36">
              <a:extLst>
                <a:ext uri="{FF2B5EF4-FFF2-40B4-BE49-F238E27FC236}">
                  <a16:creationId xmlns="" xmlns:a16="http://schemas.microsoft.com/office/drawing/2014/main" id="{A98B4004-0943-410A-8BC5-EF351C28C0A7}"/>
                </a:ext>
              </a:extLst>
            </p:cNvPr>
            <p:cNvSpPr/>
            <p:nvPr/>
          </p:nvSpPr>
          <p:spPr>
            <a:xfrm>
              <a:off x="6556912" y="2582559"/>
              <a:ext cx="2295000" cy="2518902"/>
            </a:xfrm>
            <a:prstGeom prst="octagon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="" xmlns:a16="http://schemas.microsoft.com/office/drawing/2014/main" id="{A8951E83-2BC6-4B24-BBEE-2C3E42798A76}"/>
                </a:ext>
              </a:extLst>
            </p:cNvPr>
            <p:cNvSpPr/>
            <p:nvPr/>
          </p:nvSpPr>
          <p:spPr>
            <a:xfrm>
              <a:off x="6781911" y="4811444"/>
              <a:ext cx="1845419" cy="308038"/>
            </a:xfrm>
            <a:custGeom>
              <a:avLst/>
              <a:gdLst>
                <a:gd name="connsiteX0" fmla="*/ 172616 w 1845419"/>
                <a:gd name="connsiteY0" fmla="*/ 0 h 308038"/>
                <a:gd name="connsiteX1" fmla="*/ 172621 w 1845419"/>
                <a:gd name="connsiteY1" fmla="*/ 1 h 308038"/>
                <a:gd name="connsiteX2" fmla="*/ 1672797 w 1845419"/>
                <a:gd name="connsiteY2" fmla="*/ 1 h 308038"/>
                <a:gd name="connsiteX3" fmla="*/ 1672803 w 1845419"/>
                <a:gd name="connsiteY3" fmla="*/ 0 h 308038"/>
                <a:gd name="connsiteX4" fmla="*/ 1672809 w 1845419"/>
                <a:gd name="connsiteY4" fmla="*/ 1 h 308038"/>
                <a:gd name="connsiteX5" fmla="*/ 1845001 w 1845419"/>
                <a:gd name="connsiteY5" fmla="*/ 1 h 308038"/>
                <a:gd name="connsiteX6" fmla="*/ 1845001 w 1845419"/>
                <a:gd name="connsiteY6" fmla="*/ 152172 h 308038"/>
                <a:gd name="connsiteX7" fmla="*/ 1845419 w 1845419"/>
                <a:gd name="connsiteY7" fmla="*/ 154019 h 308038"/>
                <a:gd name="connsiteX8" fmla="*/ 1739993 w 1845419"/>
                <a:gd name="connsiteY8" fmla="*/ 295935 h 308038"/>
                <a:gd name="connsiteX9" fmla="*/ 1694976 w 1845419"/>
                <a:gd name="connsiteY9" fmla="*/ 304044 h 308038"/>
                <a:gd name="connsiteX10" fmla="*/ 1690983 w 1845419"/>
                <a:gd name="connsiteY10" fmla="*/ 308037 h 308038"/>
                <a:gd name="connsiteX11" fmla="*/ 1672809 w 1845419"/>
                <a:gd name="connsiteY11" fmla="*/ 308037 h 308038"/>
                <a:gd name="connsiteX12" fmla="*/ 1672803 w 1845419"/>
                <a:gd name="connsiteY12" fmla="*/ 308038 h 308038"/>
                <a:gd name="connsiteX13" fmla="*/ 1672797 w 1845419"/>
                <a:gd name="connsiteY13" fmla="*/ 308037 h 308038"/>
                <a:gd name="connsiteX14" fmla="*/ 172621 w 1845419"/>
                <a:gd name="connsiteY14" fmla="*/ 308037 h 308038"/>
                <a:gd name="connsiteX15" fmla="*/ 172616 w 1845419"/>
                <a:gd name="connsiteY15" fmla="*/ 308038 h 308038"/>
                <a:gd name="connsiteX16" fmla="*/ 172610 w 1845419"/>
                <a:gd name="connsiteY16" fmla="*/ 308037 h 308038"/>
                <a:gd name="connsiteX17" fmla="*/ 154019 w 1845419"/>
                <a:gd name="connsiteY17" fmla="*/ 308037 h 308038"/>
                <a:gd name="connsiteX18" fmla="*/ 149934 w 1845419"/>
                <a:gd name="connsiteY18" fmla="*/ 303952 h 308038"/>
                <a:gd name="connsiteX19" fmla="*/ 105426 w 1845419"/>
                <a:gd name="connsiteY19" fmla="*/ 295935 h 308038"/>
                <a:gd name="connsiteX20" fmla="*/ 0 w 1845419"/>
                <a:gd name="connsiteY20" fmla="*/ 154019 h 308038"/>
                <a:gd name="connsiteX21" fmla="*/ 1 w 1845419"/>
                <a:gd name="connsiteY21" fmla="*/ 154015 h 308038"/>
                <a:gd name="connsiteX22" fmla="*/ 1 w 1845419"/>
                <a:gd name="connsiteY22" fmla="*/ 1 h 308038"/>
                <a:gd name="connsiteX23" fmla="*/ 172610 w 1845419"/>
                <a:gd name="connsiteY23" fmla="*/ 1 h 30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45419" h="308038">
                  <a:moveTo>
                    <a:pt x="172616" y="0"/>
                  </a:moveTo>
                  <a:lnTo>
                    <a:pt x="172621" y="1"/>
                  </a:lnTo>
                  <a:lnTo>
                    <a:pt x="1672797" y="1"/>
                  </a:lnTo>
                  <a:lnTo>
                    <a:pt x="1672803" y="0"/>
                  </a:lnTo>
                  <a:lnTo>
                    <a:pt x="1672809" y="1"/>
                  </a:lnTo>
                  <a:lnTo>
                    <a:pt x="1845001" y="1"/>
                  </a:lnTo>
                  <a:lnTo>
                    <a:pt x="1845001" y="152172"/>
                  </a:lnTo>
                  <a:lnTo>
                    <a:pt x="1845419" y="154019"/>
                  </a:lnTo>
                  <a:cubicBezTo>
                    <a:pt x="1845419" y="217816"/>
                    <a:pt x="1801947" y="272553"/>
                    <a:pt x="1739993" y="295935"/>
                  </a:cubicBezTo>
                  <a:lnTo>
                    <a:pt x="1694976" y="304044"/>
                  </a:lnTo>
                  <a:lnTo>
                    <a:pt x="1690983" y="308037"/>
                  </a:lnTo>
                  <a:lnTo>
                    <a:pt x="1672809" y="308037"/>
                  </a:lnTo>
                  <a:lnTo>
                    <a:pt x="1672803" y="308038"/>
                  </a:lnTo>
                  <a:lnTo>
                    <a:pt x="1672797" y="308037"/>
                  </a:lnTo>
                  <a:lnTo>
                    <a:pt x="172621" y="308037"/>
                  </a:lnTo>
                  <a:lnTo>
                    <a:pt x="172616" y="308038"/>
                  </a:lnTo>
                  <a:lnTo>
                    <a:pt x="172610" y="308037"/>
                  </a:lnTo>
                  <a:lnTo>
                    <a:pt x="154019" y="308037"/>
                  </a:lnTo>
                  <a:lnTo>
                    <a:pt x="149934" y="303952"/>
                  </a:lnTo>
                  <a:lnTo>
                    <a:pt x="105426" y="295935"/>
                  </a:lnTo>
                  <a:cubicBezTo>
                    <a:pt x="43471" y="272553"/>
                    <a:pt x="0" y="217816"/>
                    <a:pt x="0" y="154019"/>
                  </a:cubicBezTo>
                  <a:lnTo>
                    <a:pt x="1" y="154015"/>
                  </a:lnTo>
                  <a:lnTo>
                    <a:pt x="1" y="1"/>
                  </a:lnTo>
                  <a:lnTo>
                    <a:pt x="1726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41" name="Блок-схема: задержка 40">
            <a:extLst>
              <a:ext uri="{FF2B5EF4-FFF2-40B4-BE49-F238E27FC236}">
                <a16:creationId xmlns="" xmlns:a16="http://schemas.microsoft.com/office/drawing/2014/main" id="{1898BA78-4F9C-4D11-BC1A-629BA51247E2}"/>
              </a:ext>
            </a:extLst>
          </p:cNvPr>
          <p:cNvSpPr/>
          <p:nvPr/>
        </p:nvSpPr>
        <p:spPr>
          <a:xfrm rot="5400000">
            <a:off x="7491206" y="2458263"/>
            <a:ext cx="426410" cy="675002"/>
          </a:xfrm>
          <a:prstGeom prst="flowChartDela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F1B621CA-9C6E-4385-8F2F-A7B3274BF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33812" y="2606774"/>
            <a:ext cx="299791" cy="299791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2E501936-94F8-4CB9-9936-0D6E8A40052F}"/>
              </a:ext>
            </a:extLst>
          </p:cNvPr>
          <p:cNvSpPr/>
          <p:nvPr/>
        </p:nvSpPr>
        <p:spPr>
          <a:xfrm>
            <a:off x="6218627" y="4235011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14 (7%)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00BB79E3-A3E5-481E-B9E0-16720C56BAE6}"/>
              </a:ext>
            </a:extLst>
          </p:cNvPr>
          <p:cNvSpPr/>
          <p:nvPr/>
        </p:nvSpPr>
        <p:spPr>
          <a:xfrm>
            <a:off x="6888180" y="3209294"/>
            <a:ext cx="1628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ННГАСУ</a:t>
            </a:r>
          </a:p>
        </p:txBody>
      </p:sp>
      <p:grpSp>
        <p:nvGrpSpPr>
          <p:cNvPr id="10" name="Группа 61">
            <a:extLst>
              <a:ext uri="{FF2B5EF4-FFF2-40B4-BE49-F238E27FC236}">
                <a16:creationId xmlns="" xmlns:a16="http://schemas.microsoft.com/office/drawing/2014/main" id="{DF14142A-CC8D-4481-AF1B-AC3649F2D0A8}"/>
              </a:ext>
            </a:extLst>
          </p:cNvPr>
          <p:cNvGrpSpPr/>
          <p:nvPr/>
        </p:nvGrpSpPr>
        <p:grpSpPr>
          <a:xfrm>
            <a:off x="9661910" y="2582559"/>
            <a:ext cx="2295000" cy="2536923"/>
            <a:chOff x="9661910" y="2582559"/>
            <a:chExt cx="2295000" cy="2536923"/>
          </a:xfrm>
        </p:grpSpPr>
        <p:sp>
          <p:nvSpPr>
            <p:cNvPr id="46" name="Овал 45">
              <a:extLst>
                <a:ext uri="{FF2B5EF4-FFF2-40B4-BE49-F238E27FC236}">
                  <a16:creationId xmlns="" xmlns:a16="http://schemas.microsoft.com/office/drawing/2014/main" id="{71B2D25F-43D5-40E3-A950-0C850A3D894E}"/>
                </a:ext>
              </a:extLst>
            </p:cNvPr>
            <p:cNvSpPr/>
            <p:nvPr/>
          </p:nvSpPr>
          <p:spPr>
            <a:xfrm>
              <a:off x="11386679" y="4657426"/>
              <a:ext cx="345231" cy="30803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="" xmlns:a16="http://schemas.microsoft.com/office/drawing/2014/main" id="{9DAD1D0F-E13B-4F52-A46E-8F2C610D986A}"/>
                </a:ext>
              </a:extLst>
            </p:cNvPr>
            <p:cNvSpPr/>
            <p:nvPr/>
          </p:nvSpPr>
          <p:spPr>
            <a:xfrm>
              <a:off x="9886910" y="4657426"/>
              <a:ext cx="345231" cy="30803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Восьмиугольник 47">
              <a:extLst>
                <a:ext uri="{FF2B5EF4-FFF2-40B4-BE49-F238E27FC236}">
                  <a16:creationId xmlns="" xmlns:a16="http://schemas.microsoft.com/office/drawing/2014/main" id="{9058A603-8FA7-44B7-BF75-E95936F3A280}"/>
                </a:ext>
              </a:extLst>
            </p:cNvPr>
            <p:cNvSpPr/>
            <p:nvPr/>
          </p:nvSpPr>
          <p:spPr>
            <a:xfrm>
              <a:off x="9661910" y="2582559"/>
              <a:ext cx="2295000" cy="2518902"/>
            </a:xfrm>
            <a:prstGeom prst="octagon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="" xmlns:a16="http://schemas.microsoft.com/office/drawing/2014/main" id="{1404A418-58BC-48BA-8EEB-C1F19AD5FF96}"/>
                </a:ext>
              </a:extLst>
            </p:cNvPr>
            <p:cNvSpPr/>
            <p:nvPr/>
          </p:nvSpPr>
          <p:spPr>
            <a:xfrm>
              <a:off x="9886909" y="4811444"/>
              <a:ext cx="1845419" cy="308038"/>
            </a:xfrm>
            <a:custGeom>
              <a:avLst/>
              <a:gdLst>
                <a:gd name="connsiteX0" fmla="*/ 172616 w 1845419"/>
                <a:gd name="connsiteY0" fmla="*/ 0 h 308038"/>
                <a:gd name="connsiteX1" fmla="*/ 172622 w 1845419"/>
                <a:gd name="connsiteY1" fmla="*/ 1 h 308038"/>
                <a:gd name="connsiteX2" fmla="*/ 1672797 w 1845419"/>
                <a:gd name="connsiteY2" fmla="*/ 1 h 308038"/>
                <a:gd name="connsiteX3" fmla="*/ 1672803 w 1845419"/>
                <a:gd name="connsiteY3" fmla="*/ 0 h 308038"/>
                <a:gd name="connsiteX4" fmla="*/ 1672809 w 1845419"/>
                <a:gd name="connsiteY4" fmla="*/ 1 h 308038"/>
                <a:gd name="connsiteX5" fmla="*/ 1845001 w 1845419"/>
                <a:gd name="connsiteY5" fmla="*/ 1 h 308038"/>
                <a:gd name="connsiteX6" fmla="*/ 1845001 w 1845419"/>
                <a:gd name="connsiteY6" fmla="*/ 152172 h 308038"/>
                <a:gd name="connsiteX7" fmla="*/ 1845419 w 1845419"/>
                <a:gd name="connsiteY7" fmla="*/ 154019 h 308038"/>
                <a:gd name="connsiteX8" fmla="*/ 1739993 w 1845419"/>
                <a:gd name="connsiteY8" fmla="*/ 295935 h 308038"/>
                <a:gd name="connsiteX9" fmla="*/ 1694976 w 1845419"/>
                <a:gd name="connsiteY9" fmla="*/ 304044 h 308038"/>
                <a:gd name="connsiteX10" fmla="*/ 1690983 w 1845419"/>
                <a:gd name="connsiteY10" fmla="*/ 308037 h 308038"/>
                <a:gd name="connsiteX11" fmla="*/ 1672809 w 1845419"/>
                <a:gd name="connsiteY11" fmla="*/ 308037 h 308038"/>
                <a:gd name="connsiteX12" fmla="*/ 1672803 w 1845419"/>
                <a:gd name="connsiteY12" fmla="*/ 308038 h 308038"/>
                <a:gd name="connsiteX13" fmla="*/ 1672797 w 1845419"/>
                <a:gd name="connsiteY13" fmla="*/ 308037 h 308038"/>
                <a:gd name="connsiteX14" fmla="*/ 172622 w 1845419"/>
                <a:gd name="connsiteY14" fmla="*/ 308037 h 308038"/>
                <a:gd name="connsiteX15" fmla="*/ 172616 w 1845419"/>
                <a:gd name="connsiteY15" fmla="*/ 308038 h 308038"/>
                <a:gd name="connsiteX16" fmla="*/ 172610 w 1845419"/>
                <a:gd name="connsiteY16" fmla="*/ 308037 h 308038"/>
                <a:gd name="connsiteX17" fmla="*/ 154019 w 1845419"/>
                <a:gd name="connsiteY17" fmla="*/ 308037 h 308038"/>
                <a:gd name="connsiteX18" fmla="*/ 149934 w 1845419"/>
                <a:gd name="connsiteY18" fmla="*/ 303952 h 308038"/>
                <a:gd name="connsiteX19" fmla="*/ 105426 w 1845419"/>
                <a:gd name="connsiteY19" fmla="*/ 295935 h 308038"/>
                <a:gd name="connsiteX20" fmla="*/ 0 w 1845419"/>
                <a:gd name="connsiteY20" fmla="*/ 154019 h 308038"/>
                <a:gd name="connsiteX21" fmla="*/ 1 w 1845419"/>
                <a:gd name="connsiteY21" fmla="*/ 154015 h 308038"/>
                <a:gd name="connsiteX22" fmla="*/ 1 w 1845419"/>
                <a:gd name="connsiteY22" fmla="*/ 1 h 308038"/>
                <a:gd name="connsiteX23" fmla="*/ 172610 w 1845419"/>
                <a:gd name="connsiteY23" fmla="*/ 1 h 30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45419" h="308038">
                  <a:moveTo>
                    <a:pt x="172616" y="0"/>
                  </a:moveTo>
                  <a:lnTo>
                    <a:pt x="172622" y="1"/>
                  </a:lnTo>
                  <a:lnTo>
                    <a:pt x="1672797" y="1"/>
                  </a:lnTo>
                  <a:lnTo>
                    <a:pt x="1672803" y="0"/>
                  </a:lnTo>
                  <a:lnTo>
                    <a:pt x="1672809" y="1"/>
                  </a:lnTo>
                  <a:lnTo>
                    <a:pt x="1845001" y="1"/>
                  </a:lnTo>
                  <a:lnTo>
                    <a:pt x="1845001" y="152172"/>
                  </a:lnTo>
                  <a:lnTo>
                    <a:pt x="1845419" y="154019"/>
                  </a:lnTo>
                  <a:cubicBezTo>
                    <a:pt x="1845419" y="217816"/>
                    <a:pt x="1801947" y="272553"/>
                    <a:pt x="1739993" y="295935"/>
                  </a:cubicBezTo>
                  <a:lnTo>
                    <a:pt x="1694976" y="304044"/>
                  </a:lnTo>
                  <a:lnTo>
                    <a:pt x="1690983" y="308037"/>
                  </a:lnTo>
                  <a:lnTo>
                    <a:pt x="1672809" y="308037"/>
                  </a:lnTo>
                  <a:lnTo>
                    <a:pt x="1672803" y="308038"/>
                  </a:lnTo>
                  <a:lnTo>
                    <a:pt x="1672797" y="308037"/>
                  </a:lnTo>
                  <a:lnTo>
                    <a:pt x="172622" y="308037"/>
                  </a:lnTo>
                  <a:lnTo>
                    <a:pt x="172616" y="308038"/>
                  </a:lnTo>
                  <a:lnTo>
                    <a:pt x="172610" y="308037"/>
                  </a:lnTo>
                  <a:lnTo>
                    <a:pt x="154019" y="308037"/>
                  </a:lnTo>
                  <a:lnTo>
                    <a:pt x="149934" y="303952"/>
                  </a:lnTo>
                  <a:lnTo>
                    <a:pt x="105426" y="295935"/>
                  </a:lnTo>
                  <a:cubicBezTo>
                    <a:pt x="43472" y="272553"/>
                    <a:pt x="0" y="217816"/>
                    <a:pt x="0" y="154019"/>
                  </a:cubicBezTo>
                  <a:lnTo>
                    <a:pt x="1" y="154015"/>
                  </a:lnTo>
                  <a:lnTo>
                    <a:pt x="1" y="1"/>
                  </a:lnTo>
                  <a:lnTo>
                    <a:pt x="172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52" name="Блок-схема: задержка 51">
            <a:extLst>
              <a:ext uri="{FF2B5EF4-FFF2-40B4-BE49-F238E27FC236}">
                <a16:creationId xmlns="" xmlns:a16="http://schemas.microsoft.com/office/drawing/2014/main" id="{83498DCB-8A94-4360-99E7-C0D48B3D1942}"/>
              </a:ext>
            </a:extLst>
          </p:cNvPr>
          <p:cNvSpPr/>
          <p:nvPr/>
        </p:nvSpPr>
        <p:spPr>
          <a:xfrm rot="5400000">
            <a:off x="10596204" y="2458263"/>
            <a:ext cx="426410" cy="675002"/>
          </a:xfrm>
          <a:prstGeom prst="flowChartDe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9461BD62-3BB2-4A20-AD52-18A5DAC29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659513" y="2645868"/>
            <a:ext cx="299791" cy="299791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492CCB5B-C8A8-4735-A783-4ABC60089902}"/>
              </a:ext>
            </a:extLst>
          </p:cNvPr>
          <p:cNvSpPr/>
          <p:nvPr/>
        </p:nvSpPr>
        <p:spPr>
          <a:xfrm>
            <a:off x="9527827" y="4283173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21 (10%)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C07446E1-18DC-40D0-B9AF-16ED902F8D73}"/>
              </a:ext>
            </a:extLst>
          </p:cNvPr>
          <p:cNvSpPr/>
          <p:nvPr/>
        </p:nvSpPr>
        <p:spPr>
          <a:xfrm>
            <a:off x="9993178" y="3209294"/>
            <a:ext cx="1628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НИУ ВШЭ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79827" y="15069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Выпуск 208 человек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Поступили в ВУЗ – 202 чел. (97%)</a:t>
            </a:r>
            <a:endParaRPr lang="ru-RU" sz="24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4288554" y="3803105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38 (18%)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1239800" y="3815870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48 (23%)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7392416" y="3833883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8 (3%)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10579832" y="3815870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32 (15%)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80684" y="5773299"/>
            <a:ext cx="867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обучения поступили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176 человек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87 %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424071" y="4153241"/>
            <a:ext cx="636698" cy="27017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4491788" y="4185202"/>
            <a:ext cx="654104" cy="268954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7552637" y="4167806"/>
            <a:ext cx="654104" cy="268954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V="1">
            <a:off x="10860235" y="4203215"/>
            <a:ext cx="654104" cy="268954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9461BD62-3BB2-4A20-AD52-18A5DAC29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44983" y="2596034"/>
            <a:ext cx="299791" cy="299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7669FD3-3C07-4759-B71B-95837515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474" y="282902"/>
            <a:ext cx="7984113" cy="12240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F53C19-0122-4D30-B443-6BAE9B90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71" y="388331"/>
            <a:ext cx="10515600" cy="97066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образования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47BB70D5-D34F-4E66-931D-1175AB879A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58011" y="2581310"/>
            <a:ext cx="299791" cy="2997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605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125FE7-8E36-4E4F-8915-E74A47A77C10}"/>
              </a:ext>
            </a:extLst>
          </p:cNvPr>
          <p:cNvSpPr txBox="1"/>
          <p:nvPr/>
        </p:nvSpPr>
        <p:spPr>
          <a:xfrm>
            <a:off x="1953868" y="562949"/>
            <a:ext cx="9942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МАОУ «Лицей №38» был создан   в 1991 г. как инновационное образовательное учреждение естественно-научного профиля и назывался «Нижегородский технический лицей»</a:t>
            </a:r>
            <a:endParaRPr lang="ru-RU" sz="2400" dirty="0"/>
          </a:p>
        </p:txBody>
      </p:sp>
      <p:pic>
        <p:nvPicPr>
          <p:cNvPr id="12" name="Picture 2" descr="Zvezda">
            <a:extLst>
              <a:ext uri="{FF2B5EF4-FFF2-40B4-BE49-F238E27FC236}">
                <a16:creationId xmlns:a16="http://schemas.microsoft.com/office/drawing/2014/main" xmlns="" id="{665E82F4-2575-479B-A43A-AF885802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46" y="332656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2" descr="http://ntl38.ru/documents/licenzia1.jpg">
            <a:hlinkClick r:id="rId3"/>
            <a:extLst>
              <a:ext uri="{FF2B5EF4-FFF2-40B4-BE49-F238E27FC236}">
                <a16:creationId xmlns:a16="http://schemas.microsoft.com/office/drawing/2014/main" xmlns="" id="{20C8A8A5-9B64-426A-8491-A5108E6C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805" y="2529752"/>
            <a:ext cx="2976716" cy="39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ntl38.ru/documents/licenzia4.jpg">
            <a:hlinkClick r:id="rId3"/>
            <a:extLst>
              <a:ext uri="{FF2B5EF4-FFF2-40B4-BE49-F238E27FC236}">
                <a16:creationId xmlns:a16="http://schemas.microsoft.com/office/drawing/2014/main" xmlns="" id="{DD3C37A1-48FD-4F67-858F-B36246AC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0307" y="2404866"/>
            <a:ext cx="2820888" cy="39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F9D9B8-AAD3-4EFA-A923-4C581DA859D7}"/>
              </a:ext>
            </a:extLst>
          </p:cNvPr>
          <p:cNvSpPr txBox="1"/>
          <p:nvPr/>
        </p:nvSpPr>
        <p:spPr>
          <a:xfrm>
            <a:off x="3943833" y="2529752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Право на ведение образовательной деятельности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1933F3-2CFA-4440-A3E7-E4418834C3FC}"/>
              </a:ext>
            </a:extLst>
          </p:cNvPr>
          <p:cNvSpPr txBox="1"/>
          <p:nvPr/>
        </p:nvSpPr>
        <p:spPr>
          <a:xfrm>
            <a:off x="5647853" y="5094722"/>
            <a:ext cx="2687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ts val="1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Право на выдачу выпускникам документов об образовании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49FD05-65D2-486A-8FF1-53551A440521}"/>
              </a:ext>
            </a:extLst>
          </p:cNvPr>
          <p:cNvSpPr txBox="1"/>
          <p:nvPr/>
        </p:nvSpPr>
        <p:spPr>
          <a:xfrm>
            <a:off x="1703512" y="1978286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Лицензия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0472F91-7DA9-4600-85A7-797ADA2ABFB4}"/>
              </a:ext>
            </a:extLst>
          </p:cNvPr>
          <p:cNvSpPr txBox="1"/>
          <p:nvPr/>
        </p:nvSpPr>
        <p:spPr>
          <a:xfrm>
            <a:off x="7773991" y="1870564"/>
            <a:ext cx="4189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Свидетельство о государственной аккредитации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273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606FA0D-B48D-4A47-BFFC-EF8FBF98C5DF}"/>
              </a:ext>
            </a:extLst>
          </p:cNvPr>
          <p:cNvSpPr txBox="1">
            <a:spLocks/>
          </p:cNvSpPr>
          <p:nvPr/>
        </p:nvSpPr>
        <p:spPr>
          <a:xfrm>
            <a:off x="804875" y="496630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Олимпиадное движение</a:t>
            </a:r>
          </a:p>
        </p:txBody>
      </p:sp>
      <p:grpSp>
        <p:nvGrpSpPr>
          <p:cNvPr id="2" name="Группа 13">
            <a:extLst>
              <a:ext uri="{FF2B5EF4-FFF2-40B4-BE49-F238E27FC236}">
                <a16:creationId xmlns="" xmlns:a16="http://schemas.microsoft.com/office/drawing/2014/main" id="{AC383257-F632-4BAC-AA7B-882369F1F053}"/>
              </a:ext>
            </a:extLst>
          </p:cNvPr>
          <p:cNvGrpSpPr/>
          <p:nvPr/>
        </p:nvGrpSpPr>
        <p:grpSpPr>
          <a:xfrm>
            <a:off x="342026" y="1715528"/>
            <a:ext cx="4455354" cy="1831247"/>
            <a:chOff x="1281000" y="2979000"/>
            <a:chExt cx="3503801" cy="12684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C126C3F5-9078-4912-8B13-21421E112608}"/>
                </a:ext>
              </a:extLst>
            </p:cNvPr>
            <p:cNvSpPr/>
            <p:nvPr/>
          </p:nvSpPr>
          <p:spPr>
            <a:xfrm>
              <a:off x="1281000" y="3057155"/>
              <a:ext cx="3362814" cy="878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Муниципальный этап </a:t>
              </a:r>
              <a:r>
                <a:rPr lang="ru-RU" sz="20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ВсОШ</a:t>
              </a:r>
              <a:endPara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Дипломанты – 106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- 498</a:t>
              </a:r>
              <a:endParaRPr lang="ru-RU" sz="1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Группа 6">
              <a:extLst>
                <a:ext uri="{FF2B5EF4-FFF2-40B4-BE49-F238E27FC236}">
                  <a16:creationId xmlns="" xmlns:a16="http://schemas.microsoft.com/office/drawing/2014/main" id="{C2FCDC79-A0EB-42AA-B17E-EB0A25849438}"/>
                </a:ext>
              </a:extLst>
            </p:cNvPr>
            <p:cNvGrpSpPr/>
            <p:nvPr/>
          </p:nvGrpSpPr>
          <p:grpSpPr>
            <a:xfrm>
              <a:off x="1281000" y="2979000"/>
              <a:ext cx="3503801" cy="1268400"/>
              <a:chOff x="7722199" y="1007643"/>
              <a:chExt cx="3503801" cy="1424054"/>
            </a:xfrm>
          </p:grpSpPr>
          <p:cxnSp>
            <p:nvCxnSpPr>
              <p:cNvPr id="10" name="Google Shape;106;p13">
                <a:extLst>
                  <a:ext uri="{FF2B5EF4-FFF2-40B4-BE49-F238E27FC236}">
                    <a16:creationId xmlns="" xmlns:a16="http://schemas.microsoft.com/office/drawing/2014/main" id="{C9C76A2A-4DA8-4C89-B29F-C405F855C340}"/>
                  </a:ext>
                </a:extLst>
              </p:cNvPr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107;p13">
                <a:extLst>
                  <a:ext uri="{FF2B5EF4-FFF2-40B4-BE49-F238E27FC236}">
                    <a16:creationId xmlns="" xmlns:a16="http://schemas.microsoft.com/office/drawing/2014/main" id="{45D5274D-83BF-42CA-BDA4-B7AA7B07B5AB}"/>
                  </a:ext>
                </a:extLst>
              </p:cNvPr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108;p13">
                <a:extLst>
                  <a:ext uri="{FF2B5EF4-FFF2-40B4-BE49-F238E27FC236}">
                    <a16:creationId xmlns="" xmlns:a16="http://schemas.microsoft.com/office/drawing/2014/main" id="{33E2AFC6-80E6-48FD-A4BE-B84871243943}"/>
                  </a:ext>
                </a:extLst>
              </p:cNvPr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" name="Группа 31">
            <a:extLst>
              <a:ext uri="{FF2B5EF4-FFF2-40B4-BE49-F238E27FC236}">
                <a16:creationId xmlns="" xmlns:a16="http://schemas.microsoft.com/office/drawing/2014/main" id="{DF1833D7-BFC4-4B21-BBFE-690A19F571CC}"/>
              </a:ext>
            </a:extLst>
          </p:cNvPr>
          <p:cNvGrpSpPr/>
          <p:nvPr/>
        </p:nvGrpSpPr>
        <p:grpSpPr>
          <a:xfrm>
            <a:off x="304328" y="4136216"/>
            <a:ext cx="4324301" cy="1998874"/>
            <a:chOff x="115013" y="3429000"/>
            <a:chExt cx="3814787" cy="1449391"/>
          </a:xfrm>
        </p:grpSpPr>
        <p:grpSp>
          <p:nvGrpSpPr>
            <p:cNvPr id="7" name="Группа 14">
              <a:extLst>
                <a:ext uri="{FF2B5EF4-FFF2-40B4-BE49-F238E27FC236}">
                  <a16:creationId xmlns="" xmlns:a16="http://schemas.microsoft.com/office/drawing/2014/main" id="{A6D1AE50-64E1-4D85-8EA1-10220EA20199}"/>
                </a:ext>
              </a:extLst>
            </p:cNvPr>
            <p:cNvGrpSpPr/>
            <p:nvPr/>
          </p:nvGrpSpPr>
          <p:grpSpPr>
            <a:xfrm>
              <a:off x="115013" y="3429000"/>
              <a:ext cx="3814787" cy="1449391"/>
              <a:chOff x="7029532" y="4037453"/>
              <a:chExt cx="4172791" cy="1424055"/>
            </a:xfrm>
          </p:grpSpPr>
          <p:cxnSp>
            <p:nvCxnSpPr>
              <p:cNvPr id="18" name="Google Shape;103;p13">
                <a:extLst>
                  <a:ext uri="{FF2B5EF4-FFF2-40B4-BE49-F238E27FC236}">
                    <a16:creationId xmlns="" xmlns:a16="http://schemas.microsoft.com/office/drawing/2014/main" id="{34A57163-40C9-4CF5-840D-067995A6C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9532" y="5438648"/>
                <a:ext cx="416517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04;p13">
                <a:extLst>
                  <a:ext uri="{FF2B5EF4-FFF2-40B4-BE49-F238E27FC236}">
                    <a16:creationId xmlns="" xmlns:a16="http://schemas.microsoft.com/office/drawing/2014/main" id="{C2D79CEB-18C8-4391-9D12-C7C561B3E7D9}"/>
                  </a:ext>
                </a:extLst>
              </p:cNvPr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105;p13">
                <a:extLst>
                  <a:ext uri="{FF2B5EF4-FFF2-40B4-BE49-F238E27FC236}">
                    <a16:creationId xmlns="" xmlns:a16="http://schemas.microsoft.com/office/drawing/2014/main" id="{96E00967-C088-46E0-BB0D-5F1385F3A7F5}"/>
                  </a:ext>
                </a:extLst>
              </p:cNvPr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017BB172-5D77-4710-A1C9-FD6C786FC131}"/>
                </a:ext>
              </a:extLst>
            </p:cNvPr>
            <p:cNvSpPr/>
            <p:nvPr/>
          </p:nvSpPr>
          <p:spPr>
            <a:xfrm>
              <a:off x="532155" y="3582263"/>
              <a:ext cx="3362814" cy="939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Региональный этап 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ВсОШ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54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- 101</a:t>
              </a:r>
            </a:p>
          </p:txBody>
        </p:sp>
      </p:grpSp>
      <p:grpSp>
        <p:nvGrpSpPr>
          <p:cNvPr id="8" name="Группа 46">
            <a:extLst>
              <a:ext uri="{FF2B5EF4-FFF2-40B4-BE49-F238E27FC236}">
                <a16:creationId xmlns="" xmlns:a16="http://schemas.microsoft.com/office/drawing/2014/main" id="{EEA9EECF-0700-4E99-A4B0-F97F4E67AA68}"/>
              </a:ext>
            </a:extLst>
          </p:cNvPr>
          <p:cNvGrpSpPr/>
          <p:nvPr/>
        </p:nvGrpSpPr>
        <p:grpSpPr>
          <a:xfrm>
            <a:off x="5735960" y="1763998"/>
            <a:ext cx="6000248" cy="1665002"/>
            <a:chOff x="5497070" y="1763998"/>
            <a:chExt cx="6268923" cy="1401611"/>
          </a:xfrm>
        </p:grpSpPr>
        <p:grpSp>
          <p:nvGrpSpPr>
            <p:cNvPr id="13" name="Группа 34">
              <a:extLst>
                <a:ext uri="{FF2B5EF4-FFF2-40B4-BE49-F238E27FC236}">
                  <a16:creationId xmlns="" xmlns:a16="http://schemas.microsoft.com/office/drawing/2014/main" id="{AEAB3575-1288-45BC-8EA9-44598C5A5F88}"/>
                </a:ext>
              </a:extLst>
            </p:cNvPr>
            <p:cNvGrpSpPr/>
            <p:nvPr/>
          </p:nvGrpSpPr>
          <p:grpSpPr>
            <a:xfrm flipH="1">
              <a:off x="5497070" y="1763998"/>
              <a:ext cx="6268923" cy="1401611"/>
              <a:chOff x="1281000" y="2979000"/>
              <a:chExt cx="3496181" cy="1268400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="" xmlns:a16="http://schemas.microsoft.com/office/drawing/2014/main" id="{D96ADB04-3A27-433E-9EC4-7F95F715B1AD}"/>
                  </a:ext>
                </a:extLst>
              </p:cNvPr>
              <p:cNvSpPr/>
              <p:nvPr/>
            </p:nvSpPr>
            <p:spPr>
              <a:xfrm>
                <a:off x="1340063" y="3054358"/>
                <a:ext cx="3362814" cy="353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685800" algn="l"/>
                  </a:tabLst>
                </a:pPr>
                <a:r>
                  <a:rPr lang="ru-RU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Межрегиональные, всероссийские олимпиады</a:t>
                </a:r>
              </a:p>
            </p:txBody>
          </p:sp>
          <p:grpSp>
            <p:nvGrpSpPr>
              <p:cNvPr id="14" name="Группа 36">
                <a:extLst>
                  <a:ext uri="{FF2B5EF4-FFF2-40B4-BE49-F238E27FC236}">
                    <a16:creationId xmlns="" xmlns:a16="http://schemas.microsoft.com/office/drawing/2014/main" id="{2AAD54DA-06F9-41AA-9CB2-DA5E4D8700E2}"/>
                  </a:ext>
                </a:extLst>
              </p:cNvPr>
              <p:cNvGrpSpPr/>
              <p:nvPr/>
            </p:nvGrpSpPr>
            <p:grpSpPr>
              <a:xfrm>
                <a:off x="1281000" y="2979000"/>
                <a:ext cx="3496181" cy="1268400"/>
                <a:chOff x="7722199" y="1007643"/>
                <a:chExt cx="3496181" cy="1424054"/>
              </a:xfrm>
            </p:grpSpPr>
            <p:cxnSp>
              <p:nvCxnSpPr>
                <p:cNvPr id="38" name="Google Shape;106;p13">
                  <a:extLst>
                    <a:ext uri="{FF2B5EF4-FFF2-40B4-BE49-F238E27FC236}">
                      <a16:creationId xmlns="" xmlns:a16="http://schemas.microsoft.com/office/drawing/2014/main" id="{4851CC64-17CB-4BB4-A363-25DB496870AC}"/>
                    </a:ext>
                  </a:extLst>
                </p:cNvPr>
                <p:cNvCxnSpPr/>
                <p:nvPr/>
              </p:nvCxnSpPr>
              <p:spPr>
                <a:xfrm>
                  <a:off x="7722199" y="2427323"/>
                  <a:ext cx="3496181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107;p13">
                  <a:extLst>
                    <a:ext uri="{FF2B5EF4-FFF2-40B4-BE49-F238E27FC236}">
                      <a16:creationId xmlns="" xmlns:a16="http://schemas.microsoft.com/office/drawing/2014/main" id="{8B634DEC-5835-4915-A6CD-67CD0C31A6D3}"/>
                    </a:ext>
                  </a:extLst>
                </p:cNvPr>
                <p:cNvCxnSpPr/>
                <p:nvPr/>
              </p:nvCxnSpPr>
              <p:spPr>
                <a:xfrm rot="10800000">
                  <a:off x="11203140" y="1007643"/>
                  <a:ext cx="0" cy="1424054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08;p13">
                  <a:extLst>
                    <a:ext uri="{FF2B5EF4-FFF2-40B4-BE49-F238E27FC236}">
                      <a16:creationId xmlns="" xmlns:a16="http://schemas.microsoft.com/office/drawing/2014/main" id="{03227CF7-A084-4E88-A6CF-CF27BC5767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0807" y="1018654"/>
                  <a:ext cx="2237557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44" name="Прямоугольник 43">
              <a:extLst>
                <a:ext uri="{FF2B5EF4-FFF2-40B4-BE49-F238E27FC236}">
                  <a16:creationId xmlns="" xmlns:a16="http://schemas.microsoft.com/office/drawing/2014/main" id="{BE9BEFAE-B478-4008-9B3C-1F8B81B58A50}"/>
                </a:ext>
              </a:extLst>
            </p:cNvPr>
            <p:cNvSpPr/>
            <p:nvPr/>
          </p:nvSpPr>
          <p:spPr>
            <a:xfrm>
              <a:off x="7152181" y="2241101"/>
              <a:ext cx="2745258" cy="764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Участий – 526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Дипломы - 113</a:t>
              </a:r>
            </a:p>
          </p:txBody>
        </p:sp>
      </p:grpSp>
      <p:grpSp>
        <p:nvGrpSpPr>
          <p:cNvPr id="15" name="Группа 15">
            <a:extLst>
              <a:ext uri="{FF2B5EF4-FFF2-40B4-BE49-F238E27FC236}">
                <a16:creationId xmlns="" xmlns:a16="http://schemas.microsoft.com/office/drawing/2014/main" id="{80EE2FDA-32DF-4EBD-A8BD-E35F184C518B}"/>
              </a:ext>
            </a:extLst>
          </p:cNvPr>
          <p:cNvGrpSpPr/>
          <p:nvPr/>
        </p:nvGrpSpPr>
        <p:grpSpPr>
          <a:xfrm>
            <a:off x="5280921" y="3530082"/>
            <a:ext cx="1210858" cy="1428177"/>
            <a:chOff x="5365338" y="3769962"/>
            <a:chExt cx="1055860" cy="1231156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86BF3082-ACF4-4131-9277-6F55E84E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5338" y="3769962"/>
              <a:ext cx="1055860" cy="1009037"/>
            </a:xfrm>
            <a:prstGeom prst="rect">
              <a:avLst/>
            </a:prstGeom>
          </p:spPr>
        </p:pic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2F9E6785-8F17-4388-80E4-6298AE1EC18B}"/>
                </a:ext>
              </a:extLst>
            </p:cNvPr>
            <p:cNvSpPr/>
            <p:nvPr/>
          </p:nvSpPr>
          <p:spPr>
            <a:xfrm flipH="1">
              <a:off x="5562432" y="4680838"/>
              <a:ext cx="723316" cy="320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БИБН</a:t>
              </a:r>
            </a:p>
          </p:txBody>
        </p:sp>
      </p:grpSp>
      <p:grpSp>
        <p:nvGrpSpPr>
          <p:cNvPr id="16" name="Группа 20">
            <a:extLst>
              <a:ext uri="{FF2B5EF4-FFF2-40B4-BE49-F238E27FC236}">
                <a16:creationId xmlns="" xmlns:a16="http://schemas.microsoft.com/office/drawing/2014/main" id="{52FE5C70-AED5-41D1-B233-774E3AC3ADDA}"/>
              </a:ext>
            </a:extLst>
          </p:cNvPr>
          <p:cNvGrpSpPr/>
          <p:nvPr/>
        </p:nvGrpSpPr>
        <p:grpSpPr>
          <a:xfrm>
            <a:off x="6890722" y="3724820"/>
            <a:ext cx="1140278" cy="1247947"/>
            <a:chOff x="6801742" y="3870642"/>
            <a:chExt cx="987611" cy="1068497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88F36927-EC60-4C85-B45A-AC24B7EDC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3387" y="3870642"/>
              <a:ext cx="888115" cy="908357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71EE74BC-5A97-4F40-93EF-E5202CE7A73F}"/>
                </a:ext>
              </a:extLst>
            </p:cNvPr>
            <p:cNvSpPr/>
            <p:nvPr/>
          </p:nvSpPr>
          <p:spPr>
            <a:xfrm flipH="1">
              <a:off x="6801742" y="4618859"/>
              <a:ext cx="987611" cy="320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ФИЗТЕХ</a:t>
              </a:r>
            </a:p>
          </p:txBody>
        </p:sp>
      </p:grpSp>
      <p:grpSp>
        <p:nvGrpSpPr>
          <p:cNvPr id="21" name="Группа 25">
            <a:extLst>
              <a:ext uri="{FF2B5EF4-FFF2-40B4-BE49-F238E27FC236}">
                <a16:creationId xmlns="" xmlns:a16="http://schemas.microsoft.com/office/drawing/2014/main" id="{ED4B7258-F348-425E-8C28-11A672E3AB81}"/>
              </a:ext>
            </a:extLst>
          </p:cNvPr>
          <p:cNvGrpSpPr/>
          <p:nvPr/>
        </p:nvGrpSpPr>
        <p:grpSpPr>
          <a:xfrm>
            <a:off x="10077664" y="3681172"/>
            <a:ext cx="1005283" cy="1115286"/>
            <a:chOff x="9708799" y="3795545"/>
            <a:chExt cx="1101015" cy="1269781"/>
          </a:xfrm>
        </p:grpSpPr>
        <p:pic>
          <p:nvPicPr>
            <p:cNvPr id="1026" name="Picture 2">
              <a:extLst>
                <a:ext uri="{FF2B5EF4-FFF2-40B4-BE49-F238E27FC236}">
                  <a16:creationId xmlns="" xmlns:a16="http://schemas.microsoft.com/office/drawing/2014/main" id="{4A2F1FF3-5281-4AA4-B6E0-1C05D9F82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799" y="3795545"/>
              <a:ext cx="1101015" cy="10907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="" xmlns:a16="http://schemas.microsoft.com/office/drawing/2014/main" id="{B189AD50-B353-4D98-B2DD-7C92F0E0184D}"/>
                </a:ext>
              </a:extLst>
            </p:cNvPr>
            <p:cNvSpPr/>
            <p:nvPr/>
          </p:nvSpPr>
          <p:spPr>
            <a:xfrm>
              <a:off x="9788760" y="4757549"/>
              <a:ext cx="9410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БАРСИК</a:t>
              </a:r>
              <a:endParaRPr lang="ru-RU" dirty="0"/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="" xmlns:a16="http://schemas.microsoft.com/office/drawing/2014/main" id="{C37CF1D1-F9FE-4869-8E8A-6FEE18596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79" y="5092809"/>
            <a:ext cx="2379210" cy="1328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41">
            <a:extLst>
              <a:ext uri="{FF2B5EF4-FFF2-40B4-BE49-F238E27FC236}">
                <a16:creationId xmlns="" xmlns:a16="http://schemas.microsoft.com/office/drawing/2014/main" id="{0EC7AFF1-79C2-45E2-BE64-568C23F79E2A}"/>
              </a:ext>
            </a:extLst>
          </p:cNvPr>
          <p:cNvGrpSpPr/>
          <p:nvPr/>
        </p:nvGrpSpPr>
        <p:grpSpPr>
          <a:xfrm>
            <a:off x="8416182" y="3574241"/>
            <a:ext cx="1096519" cy="1306929"/>
            <a:chOff x="8215293" y="3582898"/>
            <a:chExt cx="1096519" cy="1306929"/>
          </a:xfrm>
        </p:grpSpPr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DFF7EFF4-B642-4A20-8346-B70A49D2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5324" y="3582898"/>
              <a:ext cx="933450" cy="1123950"/>
            </a:xfrm>
            <a:prstGeom prst="rect">
              <a:avLst/>
            </a:prstGeom>
          </p:spPr>
        </p:pic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BD266540-6965-4502-BDF7-D5322966D329}"/>
                </a:ext>
              </a:extLst>
            </p:cNvPr>
            <p:cNvSpPr/>
            <p:nvPr/>
          </p:nvSpPr>
          <p:spPr>
            <a:xfrm>
              <a:off x="8215293" y="4582050"/>
              <a:ext cx="1096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РОСАТОМ</a:t>
              </a:r>
              <a:endParaRPr lang="ru-RU" dirty="0"/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506DF069-EE9D-4E23-9E7F-BC4B0958B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656" y="5188735"/>
            <a:ext cx="1637051" cy="1315818"/>
          </a:xfrm>
          <a:prstGeom prst="rect">
            <a:avLst/>
          </a:prstGeom>
        </p:spPr>
      </p:pic>
      <p:pic>
        <p:nvPicPr>
          <p:cNvPr id="50" name="Picture 6">
            <a:extLst>
              <a:ext uri="{FF2B5EF4-FFF2-40B4-BE49-F238E27FC236}">
                <a16:creationId xmlns="" xmlns:a16="http://schemas.microsoft.com/office/drawing/2014/main" id="{E608A492-E00F-44F4-A644-3E2F01AB1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334" y="5285487"/>
            <a:ext cx="1127835" cy="1138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7717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C9142BD-4093-47A8-83D7-55E151E467C4}"/>
              </a:ext>
            </a:extLst>
          </p:cNvPr>
          <p:cNvSpPr/>
          <p:nvPr/>
        </p:nvSpPr>
        <p:spPr>
          <a:xfrm>
            <a:off x="2368990" y="953833"/>
            <a:ext cx="7634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415 лицеистов выполняли индивидуальные проекты</a:t>
            </a:r>
            <a:endParaRPr lang="ru-RU" sz="24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606FA0D-B48D-4A47-BFFC-EF8FBF98C5DF}"/>
              </a:ext>
            </a:extLst>
          </p:cNvPr>
          <p:cNvSpPr txBox="1">
            <a:spLocks/>
          </p:cNvSpPr>
          <p:nvPr/>
        </p:nvSpPr>
        <p:spPr>
          <a:xfrm>
            <a:off x="733615" y="120708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</a:t>
            </a:r>
          </a:p>
        </p:txBody>
      </p:sp>
      <p:grpSp>
        <p:nvGrpSpPr>
          <p:cNvPr id="2" name="Группа 13">
            <a:extLst>
              <a:ext uri="{FF2B5EF4-FFF2-40B4-BE49-F238E27FC236}">
                <a16:creationId xmlns="" xmlns:a16="http://schemas.microsoft.com/office/drawing/2014/main" id="{AC383257-F632-4BAC-AA7B-882369F1F053}"/>
              </a:ext>
            </a:extLst>
          </p:cNvPr>
          <p:cNvGrpSpPr/>
          <p:nvPr/>
        </p:nvGrpSpPr>
        <p:grpSpPr>
          <a:xfrm>
            <a:off x="426000" y="1763998"/>
            <a:ext cx="4275000" cy="1401614"/>
            <a:chOff x="1281000" y="2979000"/>
            <a:chExt cx="3503801" cy="12684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C126C3F5-9078-4912-8B13-21421E112608}"/>
                </a:ext>
              </a:extLst>
            </p:cNvPr>
            <p:cNvSpPr/>
            <p:nvPr/>
          </p:nvSpPr>
          <p:spPr>
            <a:xfrm>
              <a:off x="1281000" y="3057155"/>
              <a:ext cx="3362814" cy="1116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Международные 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Дипломанты – 21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- 26</a:t>
              </a:r>
              <a:endParaRPr lang="ru-RU" sz="1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Группа 6">
              <a:extLst>
                <a:ext uri="{FF2B5EF4-FFF2-40B4-BE49-F238E27FC236}">
                  <a16:creationId xmlns="" xmlns:a16="http://schemas.microsoft.com/office/drawing/2014/main" id="{C2FCDC79-A0EB-42AA-B17E-EB0A25849438}"/>
                </a:ext>
              </a:extLst>
            </p:cNvPr>
            <p:cNvGrpSpPr/>
            <p:nvPr/>
          </p:nvGrpSpPr>
          <p:grpSpPr>
            <a:xfrm>
              <a:off x="1281000" y="2979000"/>
              <a:ext cx="3503801" cy="1268400"/>
              <a:chOff x="7722199" y="1007643"/>
              <a:chExt cx="3503801" cy="1424054"/>
            </a:xfrm>
          </p:grpSpPr>
          <p:cxnSp>
            <p:nvCxnSpPr>
              <p:cNvPr id="10" name="Google Shape;106;p13">
                <a:extLst>
                  <a:ext uri="{FF2B5EF4-FFF2-40B4-BE49-F238E27FC236}">
                    <a16:creationId xmlns="" xmlns:a16="http://schemas.microsoft.com/office/drawing/2014/main" id="{C9C76A2A-4DA8-4C89-B29F-C405F855C340}"/>
                  </a:ext>
                </a:extLst>
              </p:cNvPr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107;p13">
                <a:extLst>
                  <a:ext uri="{FF2B5EF4-FFF2-40B4-BE49-F238E27FC236}">
                    <a16:creationId xmlns="" xmlns:a16="http://schemas.microsoft.com/office/drawing/2014/main" id="{45D5274D-83BF-42CA-BDA4-B7AA7B07B5AB}"/>
                  </a:ext>
                </a:extLst>
              </p:cNvPr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108;p13">
                <a:extLst>
                  <a:ext uri="{FF2B5EF4-FFF2-40B4-BE49-F238E27FC236}">
                    <a16:creationId xmlns="" xmlns:a16="http://schemas.microsoft.com/office/drawing/2014/main" id="{33E2AFC6-80E6-48FD-A4BE-B84871243943}"/>
                  </a:ext>
                </a:extLst>
              </p:cNvPr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7" name="Группа 31">
            <a:extLst>
              <a:ext uri="{FF2B5EF4-FFF2-40B4-BE49-F238E27FC236}">
                <a16:creationId xmlns="" xmlns:a16="http://schemas.microsoft.com/office/drawing/2014/main" id="{DF1833D7-BFC4-4B21-BBFE-690A19F571CC}"/>
              </a:ext>
            </a:extLst>
          </p:cNvPr>
          <p:cNvGrpSpPr/>
          <p:nvPr/>
        </p:nvGrpSpPr>
        <p:grpSpPr>
          <a:xfrm>
            <a:off x="425999" y="3429000"/>
            <a:ext cx="3645350" cy="1449391"/>
            <a:chOff x="425999" y="3429000"/>
            <a:chExt cx="3503801" cy="1449391"/>
          </a:xfrm>
        </p:grpSpPr>
        <p:grpSp>
          <p:nvGrpSpPr>
            <p:cNvPr id="8" name="Группа 14">
              <a:extLst>
                <a:ext uri="{FF2B5EF4-FFF2-40B4-BE49-F238E27FC236}">
                  <a16:creationId xmlns="" xmlns:a16="http://schemas.microsoft.com/office/drawing/2014/main" id="{A6D1AE50-64E1-4D85-8EA1-10220EA20199}"/>
                </a:ext>
              </a:extLst>
            </p:cNvPr>
            <p:cNvGrpSpPr/>
            <p:nvPr/>
          </p:nvGrpSpPr>
          <p:grpSpPr>
            <a:xfrm>
              <a:off x="425999" y="3429000"/>
              <a:ext cx="3503801" cy="1449391"/>
              <a:chOff x="7369703" y="4037453"/>
              <a:chExt cx="3832620" cy="1424055"/>
            </a:xfrm>
          </p:grpSpPr>
          <p:cxnSp>
            <p:nvCxnSpPr>
              <p:cNvPr id="18" name="Google Shape;103;p13">
                <a:extLst>
                  <a:ext uri="{FF2B5EF4-FFF2-40B4-BE49-F238E27FC236}">
                    <a16:creationId xmlns="" xmlns:a16="http://schemas.microsoft.com/office/drawing/2014/main" id="{34A57163-40C9-4CF5-840D-067995A6C299}"/>
                  </a:ext>
                </a:extLst>
              </p:cNvPr>
              <p:cNvCxnSpPr/>
              <p:nvPr/>
            </p:nvCxnSpPr>
            <p:spPr>
              <a:xfrm>
                <a:off x="7369703" y="543864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04;p13">
                <a:extLst>
                  <a:ext uri="{FF2B5EF4-FFF2-40B4-BE49-F238E27FC236}">
                    <a16:creationId xmlns="" xmlns:a16="http://schemas.microsoft.com/office/drawing/2014/main" id="{C2D79CEB-18C8-4391-9D12-C7C561B3E7D9}"/>
                  </a:ext>
                </a:extLst>
              </p:cNvPr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105;p13">
                <a:extLst>
                  <a:ext uri="{FF2B5EF4-FFF2-40B4-BE49-F238E27FC236}">
                    <a16:creationId xmlns="" xmlns:a16="http://schemas.microsoft.com/office/drawing/2014/main" id="{96E00967-C088-46E0-BB0D-5F1385F3A7F5}"/>
                  </a:ext>
                </a:extLst>
              </p:cNvPr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017BB172-5D77-4710-A1C9-FD6C786FC131}"/>
                </a:ext>
              </a:extLst>
            </p:cNvPr>
            <p:cNvSpPr/>
            <p:nvPr/>
          </p:nvSpPr>
          <p:spPr>
            <a:xfrm>
              <a:off x="525188" y="3473923"/>
              <a:ext cx="3362814" cy="1226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Всероссийские</a:t>
              </a:r>
              <a:r>
                <a:rPr lang="ru-RU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77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- 81</a:t>
              </a:r>
            </a:p>
          </p:txBody>
        </p:sp>
      </p:grpSp>
      <p:grpSp>
        <p:nvGrpSpPr>
          <p:cNvPr id="9" name="Группа 33">
            <a:extLst>
              <a:ext uri="{FF2B5EF4-FFF2-40B4-BE49-F238E27FC236}">
                <a16:creationId xmlns="" xmlns:a16="http://schemas.microsoft.com/office/drawing/2014/main" id="{12069AAF-E96B-4892-AC72-D52CAF86C9D4}"/>
              </a:ext>
            </a:extLst>
          </p:cNvPr>
          <p:cNvGrpSpPr/>
          <p:nvPr/>
        </p:nvGrpSpPr>
        <p:grpSpPr>
          <a:xfrm>
            <a:off x="261590" y="5278790"/>
            <a:ext cx="3825000" cy="1424055"/>
            <a:chOff x="537410" y="5275110"/>
            <a:chExt cx="3825000" cy="1424055"/>
          </a:xfrm>
        </p:grpSpPr>
        <p:grpSp>
          <p:nvGrpSpPr>
            <p:cNvPr id="13" name="Группа 23">
              <a:extLst>
                <a:ext uri="{FF2B5EF4-FFF2-40B4-BE49-F238E27FC236}">
                  <a16:creationId xmlns="" xmlns:a16="http://schemas.microsoft.com/office/drawing/2014/main" id="{BFBCAE21-1872-470F-9383-0E2205125A56}"/>
                </a:ext>
              </a:extLst>
            </p:cNvPr>
            <p:cNvGrpSpPr/>
            <p:nvPr/>
          </p:nvGrpSpPr>
          <p:grpSpPr>
            <a:xfrm>
              <a:off x="537410" y="5275110"/>
              <a:ext cx="3825000" cy="1424055"/>
              <a:chOff x="1629407" y="4047363"/>
              <a:chExt cx="3825000" cy="1424055"/>
            </a:xfrm>
          </p:grpSpPr>
          <p:cxnSp>
            <p:nvCxnSpPr>
              <p:cNvPr id="28" name="Google Shape;100;p13">
                <a:extLst>
                  <a:ext uri="{FF2B5EF4-FFF2-40B4-BE49-F238E27FC236}">
                    <a16:creationId xmlns="" xmlns:a16="http://schemas.microsoft.com/office/drawing/2014/main" id="{08054C0F-0C50-49C5-A8C3-3EBFA1118392}"/>
                  </a:ext>
                </a:extLst>
              </p:cNvPr>
              <p:cNvCxnSpPr/>
              <p:nvPr/>
            </p:nvCxnSpPr>
            <p:spPr>
              <a:xfrm>
                <a:off x="1629407" y="544855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101;p13">
                <a:extLst>
                  <a:ext uri="{FF2B5EF4-FFF2-40B4-BE49-F238E27FC236}">
                    <a16:creationId xmlns="" xmlns:a16="http://schemas.microsoft.com/office/drawing/2014/main" id="{2D0A2B3C-0219-4B34-8925-778876112E6D}"/>
                  </a:ext>
                </a:extLst>
              </p:cNvPr>
              <p:cNvCxnSpPr/>
              <p:nvPr/>
            </p:nvCxnSpPr>
            <p:spPr>
              <a:xfrm rot="10800000">
                <a:off x="5439167" y="404736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102;p13">
                <a:extLst>
                  <a:ext uri="{FF2B5EF4-FFF2-40B4-BE49-F238E27FC236}">
                    <a16:creationId xmlns="" xmlns:a16="http://schemas.microsoft.com/office/drawing/2014/main" id="{A22D4512-3049-4532-8CD7-E998F4E0237F}"/>
                  </a:ext>
                </a:extLst>
              </p:cNvPr>
              <p:cNvCxnSpPr/>
              <p:nvPr/>
            </p:nvCxnSpPr>
            <p:spPr>
              <a:xfrm>
                <a:off x="3222199" y="4056571"/>
                <a:ext cx="2232208" cy="5147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590CD9F1-E5AE-4655-AFFE-607D04BB0889}"/>
                </a:ext>
              </a:extLst>
            </p:cNvPr>
            <p:cNvSpPr/>
            <p:nvPr/>
          </p:nvSpPr>
          <p:spPr>
            <a:xfrm>
              <a:off x="733615" y="5310396"/>
              <a:ext cx="3362814" cy="1226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Региональные</a:t>
              </a:r>
              <a:r>
                <a:rPr lang="ru-RU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21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- 25</a:t>
              </a:r>
            </a:p>
          </p:txBody>
        </p:sp>
      </p:grpSp>
      <p:grpSp>
        <p:nvGrpSpPr>
          <p:cNvPr id="14" name="Группа 46">
            <a:extLst>
              <a:ext uri="{FF2B5EF4-FFF2-40B4-BE49-F238E27FC236}">
                <a16:creationId xmlns="" xmlns:a16="http://schemas.microsoft.com/office/drawing/2014/main" id="{EEA9EECF-0700-4E99-A4B0-F97F4E67AA68}"/>
              </a:ext>
            </a:extLst>
          </p:cNvPr>
          <p:cNvGrpSpPr/>
          <p:nvPr/>
        </p:nvGrpSpPr>
        <p:grpSpPr>
          <a:xfrm>
            <a:off x="5916001" y="1763998"/>
            <a:ext cx="5849992" cy="1501285"/>
            <a:chOff x="5465994" y="1763998"/>
            <a:chExt cx="6299999" cy="1401611"/>
          </a:xfrm>
        </p:grpSpPr>
        <p:grpSp>
          <p:nvGrpSpPr>
            <p:cNvPr id="15" name="Группа 34">
              <a:extLst>
                <a:ext uri="{FF2B5EF4-FFF2-40B4-BE49-F238E27FC236}">
                  <a16:creationId xmlns="" xmlns:a16="http://schemas.microsoft.com/office/drawing/2014/main" id="{AEAB3575-1288-45BC-8EA9-44598C5A5F88}"/>
                </a:ext>
              </a:extLst>
            </p:cNvPr>
            <p:cNvGrpSpPr/>
            <p:nvPr/>
          </p:nvGrpSpPr>
          <p:grpSpPr>
            <a:xfrm flipH="1">
              <a:off x="5465994" y="1763998"/>
              <a:ext cx="6299999" cy="1401611"/>
              <a:chOff x="1281000" y="2979000"/>
              <a:chExt cx="3513512" cy="1268400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="" xmlns:a16="http://schemas.microsoft.com/office/drawing/2014/main" id="{D96ADB04-3A27-433E-9EC4-7F95F715B1AD}"/>
                  </a:ext>
                </a:extLst>
              </p:cNvPr>
              <p:cNvSpPr/>
              <p:nvPr/>
            </p:nvSpPr>
            <p:spPr>
              <a:xfrm>
                <a:off x="1431698" y="3018905"/>
                <a:ext cx="3362814" cy="111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685800" algn="l"/>
                  </a:tabLst>
                </a:pPr>
                <a:r>
                  <a:rPr lang="ru-RU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51 городская конференция НОУ «Эврика»</a:t>
                </a:r>
              </a:p>
            </p:txBody>
          </p:sp>
          <p:grpSp>
            <p:nvGrpSpPr>
              <p:cNvPr id="16" name="Группа 36">
                <a:extLst>
                  <a:ext uri="{FF2B5EF4-FFF2-40B4-BE49-F238E27FC236}">
                    <a16:creationId xmlns="" xmlns:a16="http://schemas.microsoft.com/office/drawing/2014/main" id="{2AAD54DA-06F9-41AA-9CB2-DA5E4D8700E2}"/>
                  </a:ext>
                </a:extLst>
              </p:cNvPr>
              <p:cNvGrpSpPr/>
              <p:nvPr/>
            </p:nvGrpSpPr>
            <p:grpSpPr>
              <a:xfrm>
                <a:off x="1281000" y="2979000"/>
                <a:ext cx="3496181" cy="1268400"/>
                <a:chOff x="7722199" y="1007643"/>
                <a:chExt cx="3496181" cy="1424054"/>
              </a:xfrm>
            </p:grpSpPr>
            <p:cxnSp>
              <p:nvCxnSpPr>
                <p:cNvPr id="38" name="Google Shape;106;p13">
                  <a:extLst>
                    <a:ext uri="{FF2B5EF4-FFF2-40B4-BE49-F238E27FC236}">
                      <a16:creationId xmlns="" xmlns:a16="http://schemas.microsoft.com/office/drawing/2014/main" id="{4851CC64-17CB-4BB4-A363-25DB496870AC}"/>
                    </a:ext>
                  </a:extLst>
                </p:cNvPr>
                <p:cNvCxnSpPr/>
                <p:nvPr/>
              </p:nvCxnSpPr>
              <p:spPr>
                <a:xfrm>
                  <a:off x="7722199" y="2427323"/>
                  <a:ext cx="3496181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107;p13">
                  <a:extLst>
                    <a:ext uri="{FF2B5EF4-FFF2-40B4-BE49-F238E27FC236}">
                      <a16:creationId xmlns="" xmlns:a16="http://schemas.microsoft.com/office/drawing/2014/main" id="{8B634DEC-5835-4915-A6CD-67CD0C31A6D3}"/>
                    </a:ext>
                  </a:extLst>
                </p:cNvPr>
                <p:cNvCxnSpPr/>
                <p:nvPr/>
              </p:nvCxnSpPr>
              <p:spPr>
                <a:xfrm rot="10800000">
                  <a:off x="11203140" y="1007643"/>
                  <a:ext cx="0" cy="1424054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08;p13">
                  <a:extLst>
                    <a:ext uri="{FF2B5EF4-FFF2-40B4-BE49-F238E27FC236}">
                      <a16:creationId xmlns="" xmlns:a16="http://schemas.microsoft.com/office/drawing/2014/main" id="{03227CF7-A084-4E88-A6CF-CF27BC5767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44818" y="1018654"/>
                  <a:ext cx="2237557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44" name="Прямоугольник 43">
              <a:extLst>
                <a:ext uri="{FF2B5EF4-FFF2-40B4-BE49-F238E27FC236}">
                  <a16:creationId xmlns="" xmlns:a16="http://schemas.microsoft.com/office/drawing/2014/main" id="{BE9BEFAE-B478-4008-9B3C-1F8B81B58A50}"/>
                </a:ext>
              </a:extLst>
            </p:cNvPr>
            <p:cNvSpPr/>
            <p:nvPr/>
          </p:nvSpPr>
          <p:spPr>
            <a:xfrm>
              <a:off x="6775115" y="2241389"/>
              <a:ext cx="2791240" cy="847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– 87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- 75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6F86942-36F4-4081-991D-047EA7CA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627" y="5472090"/>
            <a:ext cx="1072540" cy="1068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D386F6D7-FEFF-4815-B4A6-A54B4F75DC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0814" y="3636621"/>
            <a:ext cx="1200381" cy="120780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78A1776A-CE3F-45FB-8A7B-594142E2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470" y="3613609"/>
            <a:ext cx="1489987" cy="1345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="" xmlns:a16="http://schemas.microsoft.com/office/drawing/2014/main" id="{6BCA2834-EE11-4FC6-AC58-757F90C3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22" y="3824284"/>
            <a:ext cx="1141943" cy="11419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6AADCA87-6136-4D92-83A1-76514201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33" y="323011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="" xmlns:a16="http://schemas.microsoft.com/office/drawing/2014/main" id="{70E12220-A814-40BD-9070-A33C6662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51" y="5580257"/>
            <a:ext cx="1274904" cy="893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47E0852F-F299-4660-B801-03C3336B8AA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17196" y="5331687"/>
            <a:ext cx="1300980" cy="1208687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="" xmlns:a16="http://schemas.microsoft.com/office/drawing/2014/main" id="{2F9E0792-4149-4966-9062-D2041897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908" y="5376731"/>
            <a:ext cx="1300980" cy="1300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1550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D83D979-CC67-4E96-B664-5DC89F47DD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64" y="108210"/>
            <a:ext cx="7485714" cy="4167989"/>
          </a:xfrm>
          <a:prstGeom prst="rect">
            <a:avLst/>
          </a:prstGeom>
        </p:spPr>
      </p:pic>
      <p:grpSp>
        <p:nvGrpSpPr>
          <p:cNvPr id="3" name="Группа 39">
            <a:extLst>
              <a:ext uri="{FF2B5EF4-FFF2-40B4-BE49-F238E27FC236}">
                <a16:creationId xmlns="" xmlns:a16="http://schemas.microsoft.com/office/drawing/2014/main" id="{187305CB-F15C-4889-B226-5C260DACF72D}"/>
              </a:ext>
            </a:extLst>
          </p:cNvPr>
          <p:cNvGrpSpPr/>
          <p:nvPr/>
        </p:nvGrpSpPr>
        <p:grpSpPr>
          <a:xfrm>
            <a:off x="-216576" y="3032515"/>
            <a:ext cx="3347023" cy="4040426"/>
            <a:chOff x="235982" y="1685223"/>
            <a:chExt cx="2964592" cy="3749661"/>
          </a:xfrm>
        </p:grpSpPr>
        <p:sp>
          <p:nvSpPr>
            <p:cNvPr id="6" name="直角三角形 69"/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4" name="Группа 34">
              <a:extLst>
                <a:ext uri="{FF2B5EF4-FFF2-40B4-BE49-F238E27FC236}">
                  <a16:creationId xmlns="" xmlns:a16="http://schemas.microsoft.com/office/drawing/2014/main" id="{5F8B4122-64C6-4296-B090-46029663B206}"/>
                </a:ext>
              </a:extLst>
            </p:cNvPr>
            <p:cNvGrpSpPr/>
            <p:nvPr/>
          </p:nvGrpSpPr>
          <p:grpSpPr>
            <a:xfrm>
              <a:off x="669442" y="1685223"/>
              <a:ext cx="2531132" cy="3749661"/>
              <a:chOff x="669442" y="1685223"/>
              <a:chExt cx="2531132" cy="3749661"/>
            </a:xfrm>
          </p:grpSpPr>
          <p:sp>
            <p:nvSpPr>
              <p:cNvPr id="5" name="直角三角形 69"/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9" name="Группа 3">
                <a:extLst>
                  <a:ext uri="{FF2B5EF4-FFF2-40B4-BE49-F238E27FC236}">
                    <a16:creationId xmlns="" xmlns:a16="http://schemas.microsoft.com/office/drawing/2014/main" id="{664CFA7D-B475-42E7-81C6-F3A7F4D82A63}"/>
                  </a:ext>
                </a:extLst>
              </p:cNvPr>
              <p:cNvGrpSpPr/>
              <p:nvPr/>
            </p:nvGrpSpPr>
            <p:grpSpPr>
              <a:xfrm>
                <a:off x="669442" y="1685223"/>
                <a:ext cx="2210573" cy="3487231"/>
                <a:chOff x="669442" y="1685223"/>
                <a:chExt cx="2210573" cy="3487231"/>
              </a:xfrm>
            </p:grpSpPr>
            <p:sp>
              <p:nvSpPr>
                <p:cNvPr id="7" name="矩形 154"/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12" name="Группа 2">
                  <a:extLst>
                    <a:ext uri="{FF2B5EF4-FFF2-40B4-BE49-F238E27FC236}">
                      <a16:creationId xmlns="" xmlns:a16="http://schemas.microsoft.com/office/drawing/2014/main" id="{CE68A8EF-E8CC-40EA-829C-09383739CEBF}"/>
                    </a:ext>
                  </a:extLst>
                </p:cNvPr>
                <p:cNvGrpSpPr/>
                <p:nvPr/>
              </p:nvGrpSpPr>
              <p:grpSpPr>
                <a:xfrm>
                  <a:off x="669442" y="1685223"/>
                  <a:ext cx="2210573" cy="3280483"/>
                  <a:chOff x="669442" y="1685223"/>
                  <a:chExt cx="2210573" cy="3280483"/>
                </a:xfrm>
              </p:grpSpPr>
              <p:sp>
                <p:nvSpPr>
                  <p:cNvPr id="8" name="矩形 155"/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13" name="组合 156"/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10" name="任意多边形 157"/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11" name="任意多边形 158"/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" name="组合 220"/>
                  <p:cNvGrpSpPr/>
                  <p:nvPr/>
                </p:nvGrpSpPr>
                <p:grpSpPr>
                  <a:xfrm>
                    <a:off x="793661" y="4565596"/>
                    <a:ext cx="1837162" cy="400110"/>
                    <a:chOff x="1186719" y="5666486"/>
                    <a:chExt cx="2304757" cy="548424"/>
                  </a:xfrm>
                </p:grpSpPr>
                <p:sp>
                  <p:nvSpPr>
                    <p:cNvPr id="30" name="圆角矩形 221"/>
                    <p:cNvSpPr/>
                    <p:nvPr/>
                  </p:nvSpPr>
                  <p:spPr>
                    <a:xfrm>
                      <a:off x="1232023" y="573631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文本框 268"/>
                    <p:cNvSpPr txBox="1"/>
                    <p:nvPr/>
                  </p:nvSpPr>
                  <p:spPr>
                    <a:xfrm>
                      <a:off x="1186719" y="5666486"/>
                      <a:ext cx="2304757" cy="5484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9 класс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  <p:sp>
                <p:nvSpPr>
                  <p:cNvPr id="58" name="Shape 184">
                    <a:extLst>
                      <a:ext uri="{FF2B5EF4-FFF2-40B4-BE49-F238E27FC236}">
                        <a16:creationId xmlns="" xmlns:a16="http://schemas.microsoft.com/office/drawing/2014/main" id="{3D03156A-8DA4-42F2-80AA-B20395534DA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94278" y="2997653"/>
                    <a:ext cx="2185737" cy="10309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457200" marR="0" lvl="0" indent="-406400" algn="l" rtl="0">
                      <a:lnSpc>
                        <a:spcPct val="100000"/>
                      </a:lnSpc>
                      <a:spcBef>
                        <a:spcPts val="560"/>
                      </a:spcBef>
                      <a:spcAft>
                        <a:spcPts val="0"/>
                      </a:spcAft>
                      <a:buClr>
                        <a:schemeClr val="dk2"/>
                      </a:buClr>
                      <a:buSzPts val="2800"/>
                      <a:buFont typeface="Arial"/>
                      <a:buChar char="»"/>
                      <a:defRPr sz="2800" b="0" i="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  <a:lvl2pPr marL="914400" marR="0" lvl="1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˃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2pPr>
                    <a:lvl3pPr marL="1371600" marR="0" lvl="2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3pPr>
                    <a:lvl4pPr marL="1828800" marR="0" lvl="3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–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4pPr>
                    <a:lvl5pPr marL="2286000" marR="0" lvl="4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5pPr>
                    <a:lvl6pPr marL="2743200" marR="0" lvl="5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&gt;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6pPr>
                    <a:lvl7pPr marL="3200400" marR="0" lvl="6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7pPr>
                    <a:lvl8pPr marL="3657600" marR="0" lvl="7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8pPr>
                    <a:lvl9pPr marL="4114800" marR="0" lvl="8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−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9pPr>
                  </a:lstStyle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Павловский Иван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 err="1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Змеевцева</a:t>
                    </a: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 Ярослава 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Трубина Елизавета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Коломина Ирина</a:t>
                    </a:r>
                  </a:p>
                </p:txBody>
              </p:sp>
            </p:grpSp>
          </p:grpSp>
        </p:grpSp>
      </p:grpSp>
      <p:grpSp>
        <p:nvGrpSpPr>
          <p:cNvPr id="15" name="Группа 11">
            <a:extLst>
              <a:ext uri="{FF2B5EF4-FFF2-40B4-BE49-F238E27FC236}">
                <a16:creationId xmlns="" xmlns:a16="http://schemas.microsoft.com/office/drawing/2014/main" id="{DBE0C1A4-FFC1-46DA-B156-660DC2419589}"/>
              </a:ext>
            </a:extLst>
          </p:cNvPr>
          <p:cNvGrpSpPr/>
          <p:nvPr/>
        </p:nvGrpSpPr>
        <p:grpSpPr>
          <a:xfrm>
            <a:off x="2551167" y="2958769"/>
            <a:ext cx="3408336" cy="4114172"/>
            <a:chOff x="6037558" y="1463040"/>
            <a:chExt cx="2964592" cy="3749661"/>
          </a:xfrm>
        </p:grpSpPr>
        <p:grpSp>
          <p:nvGrpSpPr>
            <p:cNvPr id="16" name="Группа 59">
              <a:extLst>
                <a:ext uri="{FF2B5EF4-FFF2-40B4-BE49-F238E27FC236}">
                  <a16:creationId xmlns="" xmlns:a16="http://schemas.microsoft.com/office/drawing/2014/main" id="{42D9C4E6-7E0F-4FD1-9B25-EDC9DD568050}"/>
                </a:ext>
              </a:extLst>
            </p:cNvPr>
            <p:cNvGrpSpPr/>
            <p:nvPr/>
          </p:nvGrpSpPr>
          <p:grpSpPr>
            <a:xfrm>
              <a:off x="6037558" y="1463040"/>
              <a:ext cx="2964592" cy="3749661"/>
              <a:chOff x="3198114" y="1685223"/>
              <a:chExt cx="2964592" cy="3749661"/>
            </a:xfrm>
          </p:grpSpPr>
          <p:grpSp>
            <p:nvGrpSpPr>
              <p:cNvPr id="17" name="组合 160">
                <a:extLst>
                  <a:ext uri="{FF2B5EF4-FFF2-40B4-BE49-F238E27FC236}">
                    <a16:creationId xmlns="" xmlns:a16="http://schemas.microsoft.com/office/drawing/2014/main" id="{66E330F1-7142-4159-87C6-83516BF329D1}"/>
                  </a:ext>
                </a:extLst>
              </p:cNvPr>
              <p:cNvGrpSpPr/>
              <p:nvPr/>
            </p:nvGrpSpPr>
            <p:grpSpPr>
              <a:xfrm>
                <a:off x="3198114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68" name="直角三角形 69">
                  <a:extLst>
                    <a:ext uri="{FF2B5EF4-FFF2-40B4-BE49-F238E27FC236}">
                      <a16:creationId xmlns="" xmlns:a16="http://schemas.microsoft.com/office/drawing/2014/main" id="{E7FA68AE-8E5A-436A-BD03-E0606934F59B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9" name="直角三角形 69">
                  <a:extLst>
                    <a:ext uri="{FF2B5EF4-FFF2-40B4-BE49-F238E27FC236}">
                      <a16:creationId xmlns="" xmlns:a16="http://schemas.microsoft.com/office/drawing/2014/main" id="{754ABB28-2ECB-499D-B68B-5159F05F78C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0" name="矩形 163">
                  <a:extLst>
                    <a:ext uri="{FF2B5EF4-FFF2-40B4-BE49-F238E27FC236}">
                      <a16:creationId xmlns="" xmlns:a16="http://schemas.microsoft.com/office/drawing/2014/main" id="{624AFC6B-607A-4606-8D09-EC9141F25C60}"/>
                    </a:ext>
                  </a:extLst>
                </p:cNvPr>
                <p:cNvSpPr/>
                <p:nvPr/>
              </p:nvSpPr>
              <p:spPr>
                <a:xfrm>
                  <a:off x="1037203" y="2560945"/>
                  <a:ext cx="1894121" cy="3877900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1" name="矩形 164">
                  <a:extLst>
                    <a:ext uri="{FF2B5EF4-FFF2-40B4-BE49-F238E27FC236}">
                      <a16:creationId xmlns="" xmlns:a16="http://schemas.microsoft.com/office/drawing/2014/main" id="{8DC55AF2-BE38-41D6-969F-D54595D12CFE}"/>
                    </a:ext>
                  </a:extLst>
                </p:cNvPr>
                <p:cNvSpPr/>
                <p:nvPr/>
              </p:nvSpPr>
              <p:spPr>
                <a:xfrm>
                  <a:off x="1037203" y="2587617"/>
                  <a:ext cx="1894121" cy="582161"/>
                </a:xfrm>
                <a:prstGeom prst="rect">
                  <a:avLst/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18" name="组合 165">
                <a:extLst>
                  <a:ext uri="{FF2B5EF4-FFF2-40B4-BE49-F238E27FC236}">
                    <a16:creationId xmlns="" xmlns:a16="http://schemas.microsoft.com/office/drawing/2014/main" id="{A2FE8635-F99B-4CEA-88EE-DFCF41ACF9D1}"/>
                  </a:ext>
                </a:extLst>
              </p:cNvPr>
              <p:cNvGrpSpPr/>
              <p:nvPr/>
            </p:nvGrpSpPr>
            <p:grpSpPr>
              <a:xfrm>
                <a:off x="4231803" y="1685223"/>
                <a:ext cx="906269" cy="973734"/>
                <a:chOff x="6591300" y="1966752"/>
                <a:chExt cx="830580" cy="975045"/>
              </a:xfrm>
            </p:grpSpPr>
            <p:sp>
              <p:nvSpPr>
                <p:cNvPr id="66" name="任意多边形 166">
                  <a:extLst>
                    <a:ext uri="{FF2B5EF4-FFF2-40B4-BE49-F238E27FC236}">
                      <a16:creationId xmlns="" xmlns:a16="http://schemas.microsoft.com/office/drawing/2014/main" id="{E8DFBDF6-8B90-4D9D-9DE5-D50FD2428074}"/>
                    </a:ext>
                  </a:extLst>
                </p:cNvPr>
                <p:cNvSpPr/>
                <p:nvPr/>
              </p:nvSpPr>
              <p:spPr>
                <a:xfrm>
                  <a:off x="6591300" y="2484597"/>
                  <a:ext cx="830580" cy="457200"/>
                </a:xfrm>
                <a:custGeom>
                  <a:avLst/>
                  <a:gdLst>
                    <a:gd name="connsiteX0" fmla="*/ 0 w 830580"/>
                    <a:gd name="connsiteY0" fmla="*/ 0 h 457200"/>
                    <a:gd name="connsiteX1" fmla="*/ 830580 w 830580"/>
                    <a:gd name="connsiteY1" fmla="*/ 0 h 457200"/>
                    <a:gd name="connsiteX2" fmla="*/ 830580 w 830580"/>
                    <a:gd name="connsiteY2" fmla="*/ 457200 h 457200"/>
                    <a:gd name="connsiteX3" fmla="*/ 608210 w 830580"/>
                    <a:gd name="connsiteY3" fmla="*/ 457200 h 457200"/>
                    <a:gd name="connsiteX4" fmla="*/ 608210 w 830580"/>
                    <a:gd name="connsiteY4" fmla="*/ 415966 h 457200"/>
                    <a:gd name="connsiteX5" fmla="*/ 573326 w 830580"/>
                    <a:gd name="connsiteY5" fmla="*/ 415966 h 457200"/>
                    <a:gd name="connsiteX6" fmla="*/ 532092 w 830580"/>
                    <a:gd name="connsiteY6" fmla="*/ 457200 h 457200"/>
                    <a:gd name="connsiteX7" fmla="*/ 298488 w 830580"/>
                    <a:gd name="connsiteY7" fmla="*/ 457200 h 457200"/>
                    <a:gd name="connsiteX8" fmla="*/ 257254 w 830580"/>
                    <a:gd name="connsiteY8" fmla="*/ 415966 h 457200"/>
                    <a:gd name="connsiteX9" fmla="*/ 222370 w 830580"/>
                    <a:gd name="connsiteY9" fmla="*/ 415966 h 457200"/>
                    <a:gd name="connsiteX10" fmla="*/ 222370 w 830580"/>
                    <a:gd name="connsiteY10" fmla="*/ 457200 h 457200"/>
                    <a:gd name="connsiteX11" fmla="*/ 0 w 830580"/>
                    <a:gd name="connsiteY1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0580" h="457200">
                      <a:moveTo>
                        <a:pt x="0" y="0"/>
                      </a:moveTo>
                      <a:lnTo>
                        <a:pt x="830580" y="0"/>
                      </a:lnTo>
                      <a:lnTo>
                        <a:pt x="830580" y="457200"/>
                      </a:lnTo>
                      <a:lnTo>
                        <a:pt x="608210" y="457200"/>
                      </a:lnTo>
                      <a:lnTo>
                        <a:pt x="608210" y="415966"/>
                      </a:lnTo>
                      <a:lnTo>
                        <a:pt x="573326" y="415966"/>
                      </a:lnTo>
                      <a:lnTo>
                        <a:pt x="532092" y="457200"/>
                      </a:lnTo>
                      <a:lnTo>
                        <a:pt x="298488" y="457200"/>
                      </a:lnTo>
                      <a:lnTo>
                        <a:pt x="257254" y="415966"/>
                      </a:lnTo>
                      <a:lnTo>
                        <a:pt x="222370" y="415966"/>
                      </a:lnTo>
                      <a:lnTo>
                        <a:pt x="222370" y="457200"/>
                      </a:lnTo>
                      <a:lnTo>
                        <a:pt x="0" y="457200"/>
                      </a:lnTo>
                      <a:close/>
                    </a:path>
                  </a:pathLst>
                </a:custGeom>
                <a:gradFill>
                  <a:gsLst>
                    <a:gs pos="93000">
                      <a:srgbClr val="363638"/>
                    </a:gs>
                    <a:gs pos="7000">
                      <a:srgbClr val="313132"/>
                    </a:gs>
                    <a:gs pos="46000">
                      <a:srgbClr val="3B3B3D"/>
                    </a:gs>
                    <a:gs pos="93000">
                      <a:sysClr val="windowText" lastClr="000000">
                        <a:lumMod val="85000"/>
                        <a:lumOff val="15000"/>
                      </a:sysClr>
                    </a:gs>
                    <a:gs pos="7000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7" name="任意多边形 167">
                  <a:extLst>
                    <a:ext uri="{FF2B5EF4-FFF2-40B4-BE49-F238E27FC236}">
                      <a16:creationId xmlns="" xmlns:a16="http://schemas.microsoft.com/office/drawing/2014/main" id="{7BEBD511-AE06-4B17-8C6C-38FE0A4EDC7D}"/>
                    </a:ext>
                  </a:extLst>
                </p:cNvPr>
                <p:cNvSpPr/>
                <p:nvPr/>
              </p:nvSpPr>
              <p:spPr>
                <a:xfrm>
                  <a:off x="6790111" y="1966752"/>
                  <a:ext cx="432956" cy="938372"/>
                </a:xfrm>
                <a:custGeom>
                  <a:avLst/>
                  <a:gdLst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123385 w 432956"/>
                    <a:gd name="connsiteY8" fmla="*/ 288632 h 938372"/>
                    <a:gd name="connsiteX9" fmla="*/ 63405 w 432956"/>
                    <a:gd name="connsiteY9" fmla="*/ 260163 h 938372"/>
                    <a:gd name="connsiteX10" fmla="*/ 0 w 432956"/>
                    <a:gd name="connsiteY10" fmla="*/ 152400 h 938372"/>
                    <a:gd name="connsiteX11" fmla="*/ 216478 w 432956"/>
                    <a:gd name="connsiteY11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391740 w 483180"/>
                    <a:gd name="connsiteY0" fmla="*/ 938372 h 1029812"/>
                    <a:gd name="connsiteX1" fmla="*/ 41218 w 483180"/>
                    <a:gd name="connsiteY1" fmla="*/ 938372 h 1029812"/>
                    <a:gd name="connsiteX2" fmla="*/ 138592 w 483180"/>
                    <a:gd name="connsiteY2" fmla="*/ 458103 h 1029812"/>
                    <a:gd name="connsiteX3" fmla="*/ 63405 w 483180"/>
                    <a:gd name="connsiteY3" fmla="*/ 260163 h 1029812"/>
                    <a:gd name="connsiteX4" fmla="*/ 0 w 483180"/>
                    <a:gd name="connsiteY4" fmla="*/ 152400 h 1029812"/>
                    <a:gd name="connsiteX5" fmla="*/ 216478 w 483180"/>
                    <a:gd name="connsiteY5" fmla="*/ 0 h 1029812"/>
                    <a:gd name="connsiteX6" fmla="*/ 432956 w 483180"/>
                    <a:gd name="connsiteY6" fmla="*/ 152400 h 1029812"/>
                    <a:gd name="connsiteX7" fmla="*/ 369551 w 483180"/>
                    <a:gd name="connsiteY7" fmla="*/ 260163 h 1029812"/>
                    <a:gd name="connsiteX8" fmla="*/ 318874 w 483180"/>
                    <a:gd name="connsiteY8" fmla="*/ 457656 h 1029812"/>
                    <a:gd name="connsiteX9" fmla="*/ 483180 w 483180"/>
                    <a:gd name="connsiteY9" fmla="*/ 1029812 h 1029812"/>
                    <a:gd name="connsiteX0" fmla="*/ 41218 w 483180"/>
                    <a:gd name="connsiteY0" fmla="*/ 938372 h 1029812"/>
                    <a:gd name="connsiteX1" fmla="*/ 138592 w 483180"/>
                    <a:gd name="connsiteY1" fmla="*/ 458103 h 1029812"/>
                    <a:gd name="connsiteX2" fmla="*/ 63405 w 483180"/>
                    <a:gd name="connsiteY2" fmla="*/ 260163 h 1029812"/>
                    <a:gd name="connsiteX3" fmla="*/ 0 w 483180"/>
                    <a:gd name="connsiteY3" fmla="*/ 152400 h 1029812"/>
                    <a:gd name="connsiteX4" fmla="*/ 216478 w 483180"/>
                    <a:gd name="connsiteY4" fmla="*/ 0 h 1029812"/>
                    <a:gd name="connsiteX5" fmla="*/ 432956 w 483180"/>
                    <a:gd name="connsiteY5" fmla="*/ 152400 h 1029812"/>
                    <a:gd name="connsiteX6" fmla="*/ 369551 w 483180"/>
                    <a:gd name="connsiteY6" fmla="*/ 260163 h 1029812"/>
                    <a:gd name="connsiteX7" fmla="*/ 318874 w 483180"/>
                    <a:gd name="connsiteY7" fmla="*/ 457656 h 1029812"/>
                    <a:gd name="connsiteX8" fmla="*/ 483180 w 483180"/>
                    <a:gd name="connsiteY8" fmla="*/ 1029812 h 102981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394280 w 432956"/>
                    <a:gd name="connsiteY8" fmla="*/ 928212 h 93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2956" h="938372">
                      <a:moveTo>
                        <a:pt x="41218" y="938372"/>
                      </a:moveTo>
                      <a:cubicBezTo>
                        <a:pt x="109163" y="674053"/>
                        <a:pt x="139668" y="603893"/>
                        <a:pt x="138592" y="458103"/>
                      </a:cubicBezTo>
                      <a:cubicBezTo>
                        <a:pt x="137871" y="360373"/>
                        <a:pt x="146676" y="307093"/>
                        <a:pt x="63405" y="260163"/>
                      </a:cubicBezTo>
                      <a:cubicBezTo>
                        <a:pt x="24230" y="232584"/>
                        <a:pt x="0" y="194484"/>
                        <a:pt x="0" y="152400"/>
                      </a:cubicBezTo>
                      <a:cubicBezTo>
                        <a:pt x="0" y="68232"/>
                        <a:pt x="96921" y="0"/>
                        <a:pt x="216478" y="0"/>
                      </a:cubicBezTo>
                      <a:cubicBezTo>
                        <a:pt x="336035" y="0"/>
                        <a:pt x="432956" y="68232"/>
                        <a:pt x="432956" y="152400"/>
                      </a:cubicBezTo>
                      <a:cubicBezTo>
                        <a:pt x="432956" y="194484"/>
                        <a:pt x="408726" y="232584"/>
                        <a:pt x="369551" y="260163"/>
                      </a:cubicBezTo>
                      <a:cubicBezTo>
                        <a:pt x="299742" y="303769"/>
                        <a:pt x="318833" y="363250"/>
                        <a:pt x="315699" y="454481"/>
                      </a:cubicBezTo>
                      <a:cubicBezTo>
                        <a:pt x="325700" y="599440"/>
                        <a:pt x="322208" y="722472"/>
                        <a:pt x="394280" y="928212"/>
                      </a:cubicBezTo>
                    </a:path>
                  </a:pathLst>
                </a:custGeom>
                <a:noFill/>
                <a:ln w="12700" cap="flat" cmpd="sng" algn="ctr">
                  <a:gradFill>
                    <a:gsLst>
                      <a:gs pos="0">
                        <a:sysClr val="window" lastClr="FFFFFF">
                          <a:lumMod val="50000"/>
                        </a:sysClr>
                      </a:gs>
                      <a:gs pos="69000">
                        <a:sysClr val="window" lastClr="FFFFFF">
                          <a:lumMod val="85000"/>
                        </a:sysClr>
                      </a:gs>
                      <a:gs pos="35000">
                        <a:srgbClr val="C9C9C9"/>
                      </a:gs>
                      <a:gs pos="56000">
                        <a:sysClr val="window" lastClr="FFFFFF">
                          <a:lumMod val="50000"/>
                        </a:sysClr>
                      </a:gs>
                      <a:gs pos="22000">
                        <a:sysClr val="window" lastClr="FFFFFF">
                          <a:lumMod val="50000"/>
                        </a:sysClr>
                      </a:gs>
                      <a:gs pos="84000">
                        <a:sysClr val="window" lastClr="FFFFFF">
                          <a:lumMod val="50000"/>
                        </a:sysClr>
                      </a:gs>
                    </a:gsLst>
                    <a:lin ang="0" scaled="0"/>
                  </a:gra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19" name="组合 223">
                <a:extLst>
                  <a:ext uri="{FF2B5EF4-FFF2-40B4-BE49-F238E27FC236}">
                    <a16:creationId xmlns="" xmlns:a16="http://schemas.microsoft.com/office/drawing/2014/main" id="{DA1A7B93-7078-4864-A57B-349E48AB37A6}"/>
                  </a:ext>
                </a:extLst>
              </p:cNvPr>
              <p:cNvGrpSpPr/>
              <p:nvPr/>
            </p:nvGrpSpPr>
            <p:grpSpPr>
              <a:xfrm>
                <a:off x="3633778" y="4596995"/>
                <a:ext cx="2140160" cy="400110"/>
                <a:chOff x="4749703" y="5709519"/>
                <a:chExt cx="2684873" cy="548423"/>
              </a:xfrm>
            </p:grpSpPr>
            <p:sp>
              <p:nvSpPr>
                <p:cNvPr id="64" name="圆角矩形 224">
                  <a:extLst>
                    <a:ext uri="{FF2B5EF4-FFF2-40B4-BE49-F238E27FC236}">
                      <a16:creationId xmlns="" xmlns:a16="http://schemas.microsoft.com/office/drawing/2014/main" id="{F188E6CA-6BE5-4E08-B18C-9CFA13B9BC65}"/>
                    </a:ext>
                  </a:extLst>
                </p:cNvPr>
                <p:cNvSpPr/>
                <p:nvPr/>
              </p:nvSpPr>
              <p:spPr>
                <a:xfrm>
                  <a:off x="4948077" y="5736312"/>
                  <a:ext cx="2244948" cy="4451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5" name="文本框 268">
                  <a:extLst>
                    <a:ext uri="{FF2B5EF4-FFF2-40B4-BE49-F238E27FC236}">
                      <a16:creationId xmlns="" xmlns:a16="http://schemas.microsoft.com/office/drawing/2014/main" id="{EDB579FC-F36E-4A75-AB6F-873C32065D1D}"/>
                    </a:ext>
                  </a:extLst>
                </p:cNvPr>
                <p:cNvSpPr txBox="1"/>
                <p:nvPr/>
              </p:nvSpPr>
              <p:spPr>
                <a:xfrm>
                  <a:off x="4749703" y="5709519"/>
                  <a:ext cx="2684873" cy="548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10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</p:grpSp>
        <p:sp>
          <p:nvSpPr>
            <p:cNvPr id="72" name="Shape 184">
              <a:extLst>
                <a:ext uri="{FF2B5EF4-FFF2-40B4-BE49-F238E27FC236}">
                  <a16:creationId xmlns="" xmlns:a16="http://schemas.microsoft.com/office/drawing/2014/main" id="{4B6C4C89-6D30-4864-8FA6-D69A4AEA842E}"/>
                </a:ext>
              </a:extLst>
            </p:cNvPr>
            <p:cNvSpPr txBox="1">
              <a:spLocks/>
            </p:cNvSpPr>
            <p:nvPr/>
          </p:nvSpPr>
          <p:spPr>
            <a:xfrm>
              <a:off x="6555975" y="2806430"/>
              <a:ext cx="2126813" cy="1881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Кукушкин Иван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Устинов Дмитрий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 err="1">
                  <a:latin typeface="Times New Roman"/>
                  <a:cs typeface="Times New Roman"/>
                  <a:sym typeface="Times New Roman"/>
                </a:rPr>
                <a:t>Годяева</a:t>
              </a: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 Екатерина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Касаткин Денис</a:t>
              </a:r>
            </a:p>
            <a:p>
              <a:pPr marL="0" indent="0">
                <a:spcBef>
                  <a:spcPts val="480"/>
                </a:spcBef>
                <a:buSzPts val="2400"/>
                <a:buFont typeface="Arial" panose="020B0604020202020204" pitchFamily="34" charset="0"/>
                <a:buNone/>
              </a:pPr>
              <a:r>
                <a:rPr lang="ru-RU" sz="1800" b="1" dirty="0">
                  <a:latin typeface="Times New Roman"/>
                  <a:cs typeface="Times New Roman"/>
                  <a:sym typeface="Times New Roman"/>
                </a:rPr>
                <a:t>Якунин Роман</a:t>
              </a:r>
            </a:p>
            <a:p>
              <a:pPr marL="0" indent="0" algn="ctr">
                <a:spcBef>
                  <a:spcPts val="480"/>
                </a:spcBef>
                <a:buClr>
                  <a:schemeClr val="dk2"/>
                </a:buClr>
                <a:buSzPts val="2400"/>
                <a:buFont typeface="Noto Sans Symbols"/>
                <a:buNone/>
              </a:pPr>
              <a:endParaRPr lang="ru-RU" sz="2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indent="0" algn="ctr">
                <a:spcBef>
                  <a:spcPts val="480"/>
                </a:spcBef>
                <a:buClr>
                  <a:schemeClr val="dk2"/>
                </a:buClr>
                <a:buSzPts val="2400"/>
                <a:buFont typeface="Noto Sans Symbols"/>
                <a:buNone/>
              </a:pPr>
              <a:r>
                <a:rPr lang="ru-RU" sz="2400" b="1" dirty="0">
                  <a:solidFill>
                    <a:schemeClr val="dk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lang="ru-RU" dirty="0"/>
            </a:p>
          </p:txBody>
        </p:sp>
      </p:grpSp>
      <p:grpSp>
        <p:nvGrpSpPr>
          <p:cNvPr id="20" name="Группа 22">
            <a:extLst>
              <a:ext uri="{FF2B5EF4-FFF2-40B4-BE49-F238E27FC236}">
                <a16:creationId xmlns="" xmlns:a16="http://schemas.microsoft.com/office/drawing/2014/main" id="{8A816DD0-473B-4BC9-9C04-687251BF593B}"/>
              </a:ext>
            </a:extLst>
          </p:cNvPr>
          <p:cNvGrpSpPr/>
          <p:nvPr/>
        </p:nvGrpSpPr>
        <p:grpSpPr>
          <a:xfrm>
            <a:off x="5833336" y="2867717"/>
            <a:ext cx="3187610" cy="4087324"/>
            <a:chOff x="8930613" y="1685223"/>
            <a:chExt cx="2964592" cy="3749661"/>
          </a:xfrm>
        </p:grpSpPr>
        <p:grpSp>
          <p:nvGrpSpPr>
            <p:cNvPr id="22" name="Группа 21">
              <a:extLst>
                <a:ext uri="{FF2B5EF4-FFF2-40B4-BE49-F238E27FC236}">
                  <a16:creationId xmlns="" xmlns:a16="http://schemas.microsoft.com/office/drawing/2014/main" id="{2595BB12-E6C0-47CE-A615-43872D7B3894}"/>
                </a:ext>
              </a:extLst>
            </p:cNvPr>
            <p:cNvGrpSpPr/>
            <p:nvPr/>
          </p:nvGrpSpPr>
          <p:grpSpPr>
            <a:xfrm>
              <a:off x="8930613" y="2010736"/>
              <a:ext cx="2964592" cy="3424148"/>
              <a:chOff x="8930613" y="2010736"/>
              <a:chExt cx="2964592" cy="3424148"/>
            </a:xfrm>
          </p:grpSpPr>
          <p:grpSp>
            <p:nvGrpSpPr>
              <p:cNvPr id="23" name="组合 211">
                <a:extLst>
                  <a:ext uri="{FF2B5EF4-FFF2-40B4-BE49-F238E27FC236}">
                    <a16:creationId xmlns="" xmlns:a16="http://schemas.microsoft.com/office/drawing/2014/main" id="{F419B97D-E259-419E-99A8-F954DBF8AB77}"/>
                  </a:ext>
                </a:extLst>
              </p:cNvPr>
              <p:cNvGrpSpPr/>
              <p:nvPr/>
            </p:nvGrpSpPr>
            <p:grpSpPr>
              <a:xfrm>
                <a:off x="8930613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46" name="直角三角形 69">
                  <a:extLst>
                    <a:ext uri="{FF2B5EF4-FFF2-40B4-BE49-F238E27FC236}">
                      <a16:creationId xmlns="" xmlns:a16="http://schemas.microsoft.com/office/drawing/2014/main" id="{87462B0E-E7F0-4AF5-8E04-0A8479F51C13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7" name="直角三角形 69">
                  <a:extLst>
                    <a:ext uri="{FF2B5EF4-FFF2-40B4-BE49-F238E27FC236}">
                      <a16:creationId xmlns="" xmlns:a16="http://schemas.microsoft.com/office/drawing/2014/main" id="{E58A0E04-DA77-4C9C-BC8F-2F1303D8E87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8" name="矩形 214">
                  <a:extLst>
                    <a:ext uri="{FF2B5EF4-FFF2-40B4-BE49-F238E27FC236}">
                      <a16:creationId xmlns="" xmlns:a16="http://schemas.microsoft.com/office/drawing/2014/main" id="{70C8EFB5-FC66-41B6-A134-AA192A627774}"/>
                    </a:ext>
                  </a:extLst>
                </p:cNvPr>
                <p:cNvSpPr/>
                <p:nvPr/>
              </p:nvSpPr>
              <p:spPr>
                <a:xfrm>
                  <a:off x="907423" y="2560945"/>
                  <a:ext cx="2023901" cy="4027349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9" name="矩形 215">
                  <a:extLst>
                    <a:ext uri="{FF2B5EF4-FFF2-40B4-BE49-F238E27FC236}">
                      <a16:creationId xmlns="" xmlns:a16="http://schemas.microsoft.com/office/drawing/2014/main" id="{967D9DD9-24C1-4E97-8E99-2CA1A22D79F9}"/>
                    </a:ext>
                  </a:extLst>
                </p:cNvPr>
                <p:cNvSpPr/>
                <p:nvPr/>
              </p:nvSpPr>
              <p:spPr>
                <a:xfrm>
                  <a:off x="893370" y="2560945"/>
                  <a:ext cx="2037954" cy="582163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24" name="组合 226">
                <a:extLst>
                  <a:ext uri="{FF2B5EF4-FFF2-40B4-BE49-F238E27FC236}">
                    <a16:creationId xmlns="" xmlns:a16="http://schemas.microsoft.com/office/drawing/2014/main" id="{12EF2F4E-97F2-4C29-A7E7-B26FB0EEE56F}"/>
                  </a:ext>
                </a:extLst>
              </p:cNvPr>
              <p:cNvGrpSpPr/>
              <p:nvPr/>
            </p:nvGrpSpPr>
            <p:grpSpPr>
              <a:xfrm>
                <a:off x="9406284" y="4706533"/>
                <a:ext cx="1867397" cy="400110"/>
                <a:chOff x="8572299" y="5859665"/>
                <a:chExt cx="2342687" cy="548424"/>
              </a:xfrm>
              <a:solidFill>
                <a:srgbClr val="FFC000"/>
              </a:solidFill>
            </p:grpSpPr>
            <p:sp>
              <p:nvSpPr>
                <p:cNvPr id="54" name="圆角矩形 227">
                  <a:extLst>
                    <a:ext uri="{FF2B5EF4-FFF2-40B4-BE49-F238E27FC236}">
                      <a16:creationId xmlns="" xmlns:a16="http://schemas.microsoft.com/office/drawing/2014/main" id="{DD9184AB-F6A0-4CC5-BC63-D4E493FE70AC}"/>
                    </a:ext>
                  </a:extLst>
                </p:cNvPr>
                <p:cNvSpPr/>
                <p:nvPr/>
              </p:nvSpPr>
              <p:spPr>
                <a:xfrm>
                  <a:off x="8692577" y="5927414"/>
                  <a:ext cx="2084760" cy="445116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55" name="文本框 80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>
                  <a:extLst>
                    <a:ext uri="{FF2B5EF4-FFF2-40B4-BE49-F238E27FC236}">
                      <a16:creationId xmlns="" xmlns:a16="http://schemas.microsoft.com/office/drawing/2014/main" id="{4355603D-D918-499E-BAA2-38C9226522D4}"/>
                    </a:ext>
                  </a:extLst>
                </p:cNvPr>
                <p:cNvSpPr txBox="1"/>
                <p:nvPr/>
              </p:nvSpPr>
              <p:spPr>
                <a:xfrm>
                  <a:off x="8572299" y="5859665"/>
                  <a:ext cx="2342687" cy="54842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11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  <p:sp>
            <p:nvSpPr>
              <p:cNvPr id="73" name="Shape 184">
                <a:extLst>
                  <a:ext uri="{FF2B5EF4-FFF2-40B4-BE49-F238E27FC236}">
                    <a16:creationId xmlns="" xmlns:a16="http://schemas.microsoft.com/office/drawing/2014/main" id="{FF4632F7-FE9E-478B-9AE2-AC1CD4DD54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97127" y="3190808"/>
                <a:ext cx="2528672" cy="9665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91425" tIns="45700" rIns="91425" bIns="4570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1800" b="1" dirty="0">
                    <a:latin typeface="Times New Roman"/>
                    <a:ea typeface="Times New Roman"/>
                    <a:cs typeface="Times New Roman"/>
                    <a:sym typeface="Times New Roman"/>
                  </a:rPr>
                  <a:t>Харламов Андрей</a:t>
                </a: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1800" b="1" dirty="0" err="1">
                    <a:latin typeface="Times New Roman"/>
                    <a:cs typeface="Times New Roman"/>
                    <a:sym typeface="Times New Roman"/>
                  </a:rPr>
                  <a:t>Святова</a:t>
                </a:r>
                <a:r>
                  <a:rPr lang="ru-RU" sz="1800" b="1" dirty="0">
                    <a:latin typeface="Times New Roman"/>
                    <a:cs typeface="Times New Roman"/>
                    <a:sym typeface="Times New Roman"/>
                  </a:rPr>
                  <a:t> Виктория</a:t>
                </a: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r>
                  <a:rPr lang="ru-RU" sz="1800" b="1" dirty="0" err="1">
                    <a:latin typeface="Times New Roman"/>
                    <a:cs typeface="Times New Roman"/>
                    <a:sym typeface="Times New Roman"/>
                  </a:rPr>
                  <a:t>Извольский</a:t>
                </a:r>
                <a:r>
                  <a:rPr lang="ru-RU" sz="1800" b="1" dirty="0">
                    <a:latin typeface="Times New Roman"/>
                    <a:cs typeface="Times New Roman"/>
                    <a:sym typeface="Times New Roman"/>
                  </a:rPr>
                  <a:t> Степан</a:t>
                </a:r>
              </a:p>
              <a:p>
                <a:pPr marL="0" indent="0">
                  <a:spcBef>
                    <a:spcPts val="480"/>
                  </a:spcBef>
                  <a:buSzPts val="2400"/>
                  <a:buFont typeface="Arial" panose="020B0604020202020204" pitchFamily="34" charset="0"/>
                  <a:buNone/>
                </a:pPr>
                <a:endParaRPr lang="ru-RU" sz="1800" b="1" dirty="0">
                  <a:latin typeface="Times New Roman"/>
                  <a:cs typeface="Times New Roman"/>
                  <a:sym typeface="Times New Roman"/>
                </a:endParaRPr>
              </a:p>
              <a:p>
                <a:pPr marL="0" indent="0" algn="ctr">
                  <a:spcBef>
                    <a:spcPts val="480"/>
                  </a:spcBef>
                  <a:buClr>
                    <a:schemeClr val="dk2"/>
                  </a:buClr>
                  <a:buSzPts val="2400"/>
                  <a:buFont typeface="Noto Sans Symbols"/>
                  <a:buNone/>
                </a:pPr>
                <a:r>
                  <a:rPr lang="ru-RU" sz="2400" b="1" dirty="0">
                    <a:solidFill>
                      <a:schemeClr val="dk2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endParaRPr lang="ru-RU" dirty="0"/>
              </a:p>
            </p:txBody>
          </p:sp>
        </p:grpSp>
        <p:grpSp>
          <p:nvGrpSpPr>
            <p:cNvPr id="25" name="组合 216">
              <a:extLst>
                <a:ext uri="{FF2B5EF4-FFF2-40B4-BE49-F238E27FC236}">
                  <a16:creationId xmlns="" xmlns:a16="http://schemas.microsoft.com/office/drawing/2014/main" id="{A66EF41B-85CA-4E98-B494-B87B67292892}"/>
                </a:ext>
              </a:extLst>
            </p:cNvPr>
            <p:cNvGrpSpPr/>
            <p:nvPr/>
          </p:nvGrpSpPr>
          <p:grpSpPr>
            <a:xfrm>
              <a:off x="9964302" y="1685223"/>
              <a:ext cx="906269" cy="973734"/>
              <a:chOff x="6591300" y="1966752"/>
              <a:chExt cx="830580" cy="975045"/>
            </a:xfrm>
          </p:grpSpPr>
          <p:sp>
            <p:nvSpPr>
              <p:cNvPr id="51" name="任意多边形 217">
                <a:extLst>
                  <a:ext uri="{FF2B5EF4-FFF2-40B4-BE49-F238E27FC236}">
                    <a16:creationId xmlns="" xmlns:a16="http://schemas.microsoft.com/office/drawing/2014/main" id="{A698220B-8DE7-4FC6-A951-3299943ECC39}"/>
                  </a:ext>
                </a:extLst>
              </p:cNvPr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ysClr val="windowText" lastClr="000000">
                      <a:lumMod val="85000"/>
                      <a:lumOff val="15000"/>
                    </a:sysClr>
                  </a:gs>
                  <a:gs pos="7000">
                    <a:sysClr val="windowText" lastClr="000000">
                      <a:lumMod val="85000"/>
                      <a:lumOff val="15000"/>
                    </a:sys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" name="任意多边形 218">
                <a:extLst>
                  <a:ext uri="{FF2B5EF4-FFF2-40B4-BE49-F238E27FC236}">
                    <a16:creationId xmlns="" xmlns:a16="http://schemas.microsoft.com/office/drawing/2014/main" id="{20F6FA9E-61F6-4026-AC09-BA2392495490}"/>
                  </a:ext>
                </a:extLst>
              </p:cNvPr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391740 w 483180"/>
                  <a:gd name="connsiteY0" fmla="*/ 938372 h 1029812"/>
                  <a:gd name="connsiteX1" fmla="*/ 41218 w 483180"/>
                  <a:gd name="connsiteY1" fmla="*/ 938372 h 1029812"/>
                  <a:gd name="connsiteX2" fmla="*/ 138592 w 483180"/>
                  <a:gd name="connsiteY2" fmla="*/ 458103 h 1029812"/>
                  <a:gd name="connsiteX3" fmla="*/ 63405 w 483180"/>
                  <a:gd name="connsiteY3" fmla="*/ 260163 h 1029812"/>
                  <a:gd name="connsiteX4" fmla="*/ 0 w 483180"/>
                  <a:gd name="connsiteY4" fmla="*/ 152400 h 1029812"/>
                  <a:gd name="connsiteX5" fmla="*/ 216478 w 483180"/>
                  <a:gd name="connsiteY5" fmla="*/ 0 h 1029812"/>
                  <a:gd name="connsiteX6" fmla="*/ 432956 w 483180"/>
                  <a:gd name="connsiteY6" fmla="*/ 152400 h 1029812"/>
                  <a:gd name="connsiteX7" fmla="*/ 369551 w 483180"/>
                  <a:gd name="connsiteY7" fmla="*/ 260163 h 1029812"/>
                  <a:gd name="connsiteX8" fmla="*/ 318874 w 483180"/>
                  <a:gd name="connsiteY8" fmla="*/ 457656 h 1029812"/>
                  <a:gd name="connsiteX9" fmla="*/ 483180 w 483180"/>
                  <a:gd name="connsiteY9" fmla="*/ 1029812 h 1029812"/>
                  <a:gd name="connsiteX0" fmla="*/ 41218 w 483180"/>
                  <a:gd name="connsiteY0" fmla="*/ 938372 h 1029812"/>
                  <a:gd name="connsiteX1" fmla="*/ 138592 w 483180"/>
                  <a:gd name="connsiteY1" fmla="*/ 458103 h 1029812"/>
                  <a:gd name="connsiteX2" fmla="*/ 63405 w 483180"/>
                  <a:gd name="connsiteY2" fmla="*/ 260163 h 1029812"/>
                  <a:gd name="connsiteX3" fmla="*/ 0 w 483180"/>
                  <a:gd name="connsiteY3" fmla="*/ 152400 h 1029812"/>
                  <a:gd name="connsiteX4" fmla="*/ 216478 w 483180"/>
                  <a:gd name="connsiteY4" fmla="*/ 0 h 1029812"/>
                  <a:gd name="connsiteX5" fmla="*/ 432956 w 483180"/>
                  <a:gd name="connsiteY5" fmla="*/ 152400 h 1029812"/>
                  <a:gd name="connsiteX6" fmla="*/ 369551 w 483180"/>
                  <a:gd name="connsiteY6" fmla="*/ 260163 h 1029812"/>
                  <a:gd name="connsiteX7" fmla="*/ 318874 w 483180"/>
                  <a:gd name="connsiteY7" fmla="*/ 457656 h 1029812"/>
                  <a:gd name="connsiteX8" fmla="*/ 483180 w 483180"/>
                  <a:gd name="connsiteY8" fmla="*/ 1029812 h 102981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394280 w 432956"/>
                  <a:gd name="connsiteY8" fmla="*/ 928212 h 9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 w="12700" cap="flat" cmpd="sng" algn="ctr">
                <a:gradFill>
                  <a:gsLst>
                    <a:gs pos="0">
                      <a:sysClr val="window" lastClr="FFFFFF">
                        <a:lumMod val="50000"/>
                      </a:sysClr>
                    </a:gs>
                    <a:gs pos="69000">
                      <a:sysClr val="window" lastClr="FFFFFF">
                        <a:lumMod val="85000"/>
                      </a:sysClr>
                    </a:gs>
                    <a:gs pos="35000">
                      <a:srgbClr val="C9C9C9"/>
                    </a:gs>
                    <a:gs pos="56000">
                      <a:sysClr val="window" lastClr="FFFFFF">
                        <a:lumMod val="50000"/>
                      </a:sysClr>
                    </a:gs>
                    <a:gs pos="22000">
                      <a:sysClr val="window" lastClr="FFFFFF">
                        <a:lumMod val="50000"/>
                      </a:sysClr>
                    </a:gs>
                    <a:gs pos="84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A8D46F91-4CCE-4D52-9018-ACD11E0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04" y="86439"/>
            <a:ext cx="7984113" cy="638959"/>
          </a:xfrm>
          <a:prstGeom prst="rect">
            <a:avLst/>
          </a:prstGeom>
        </p:spPr>
      </p:pic>
      <p:sp>
        <p:nvSpPr>
          <p:cNvPr id="56" name="Заголовок 1">
            <a:extLst>
              <a:ext uri="{FF2B5EF4-FFF2-40B4-BE49-F238E27FC236}">
                <a16:creationId xmlns="" xmlns:a16="http://schemas.microsoft.com/office/drawing/2014/main" id="{759606AD-A51F-4D7B-89DA-7283EF2219EB}"/>
              </a:ext>
            </a:extLst>
          </p:cNvPr>
          <p:cNvSpPr txBox="1">
            <a:spLocks/>
          </p:cNvSpPr>
          <p:nvPr/>
        </p:nvSpPr>
        <p:spPr>
          <a:xfrm>
            <a:off x="2074693" y="345890"/>
            <a:ext cx="9944772" cy="46049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научно-исследовательской деятельности</a:t>
            </a:r>
          </a:p>
        </p:txBody>
      </p:sp>
      <p:grpSp>
        <p:nvGrpSpPr>
          <p:cNvPr id="26" name="Группа 56">
            <a:extLst>
              <a:ext uri="{FF2B5EF4-FFF2-40B4-BE49-F238E27FC236}">
                <a16:creationId xmlns="" xmlns:a16="http://schemas.microsoft.com/office/drawing/2014/main" id="{81F07AD2-D309-46D4-90B3-46B1D57E96D3}"/>
              </a:ext>
            </a:extLst>
          </p:cNvPr>
          <p:cNvGrpSpPr/>
          <p:nvPr/>
        </p:nvGrpSpPr>
        <p:grpSpPr>
          <a:xfrm>
            <a:off x="8568983" y="518982"/>
            <a:ext cx="3522569" cy="5630237"/>
            <a:chOff x="235982" y="1685223"/>
            <a:chExt cx="2964592" cy="3749661"/>
          </a:xfrm>
        </p:grpSpPr>
        <p:sp>
          <p:nvSpPr>
            <p:cNvPr id="59" name="直角三角形 69">
              <a:extLst>
                <a:ext uri="{FF2B5EF4-FFF2-40B4-BE49-F238E27FC236}">
                  <a16:creationId xmlns="" xmlns:a16="http://schemas.microsoft.com/office/drawing/2014/main" id="{7AA0EE88-BBA7-42F7-A14A-0A2FA29EB91B}"/>
                </a:ext>
              </a:extLst>
            </p:cNvPr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27" name="Группа 73">
              <a:extLst>
                <a:ext uri="{FF2B5EF4-FFF2-40B4-BE49-F238E27FC236}">
                  <a16:creationId xmlns="" xmlns:a16="http://schemas.microsoft.com/office/drawing/2014/main" id="{B5F04C95-82D6-4128-80E9-CA8B55058A81}"/>
                </a:ext>
              </a:extLst>
            </p:cNvPr>
            <p:cNvGrpSpPr/>
            <p:nvPr/>
          </p:nvGrpSpPr>
          <p:grpSpPr>
            <a:xfrm>
              <a:off x="669442" y="1685223"/>
              <a:ext cx="2531132" cy="3749661"/>
              <a:chOff x="669442" y="1685223"/>
              <a:chExt cx="2531132" cy="3749661"/>
            </a:xfrm>
          </p:grpSpPr>
          <p:sp>
            <p:nvSpPr>
              <p:cNvPr id="76" name="直角三角形 69">
                <a:extLst>
                  <a:ext uri="{FF2B5EF4-FFF2-40B4-BE49-F238E27FC236}">
                    <a16:creationId xmlns="" xmlns:a16="http://schemas.microsoft.com/office/drawing/2014/main" id="{2B3EE6ED-321B-4CF6-81A8-F2D9480502EB}"/>
                  </a:ext>
                </a:extLst>
              </p:cNvPr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28" name="Группа 76">
                <a:extLst>
                  <a:ext uri="{FF2B5EF4-FFF2-40B4-BE49-F238E27FC236}">
                    <a16:creationId xmlns="" xmlns:a16="http://schemas.microsoft.com/office/drawing/2014/main" id="{17D1990A-935A-4E83-BCFC-55BF4EE592BB}"/>
                  </a:ext>
                </a:extLst>
              </p:cNvPr>
              <p:cNvGrpSpPr/>
              <p:nvPr/>
            </p:nvGrpSpPr>
            <p:grpSpPr>
              <a:xfrm>
                <a:off x="669442" y="1685223"/>
                <a:ext cx="2153277" cy="3487231"/>
                <a:chOff x="669442" y="1685223"/>
                <a:chExt cx="2153277" cy="3487231"/>
              </a:xfrm>
            </p:grpSpPr>
            <p:sp>
              <p:nvSpPr>
                <p:cNvPr id="78" name="矩形 154">
                  <a:extLst>
                    <a:ext uri="{FF2B5EF4-FFF2-40B4-BE49-F238E27FC236}">
                      <a16:creationId xmlns="" xmlns:a16="http://schemas.microsoft.com/office/drawing/2014/main" id="{60C805C5-7C0B-4396-A670-3630F240EFBC}"/>
                    </a:ext>
                  </a:extLst>
                </p:cNvPr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29" name="Группа 78">
                  <a:extLst>
                    <a:ext uri="{FF2B5EF4-FFF2-40B4-BE49-F238E27FC236}">
                      <a16:creationId xmlns="" xmlns:a16="http://schemas.microsoft.com/office/drawing/2014/main" id="{CFEFEE93-1E11-4D26-8842-ADB040A2ECD8}"/>
                    </a:ext>
                  </a:extLst>
                </p:cNvPr>
                <p:cNvGrpSpPr/>
                <p:nvPr/>
              </p:nvGrpSpPr>
              <p:grpSpPr>
                <a:xfrm>
                  <a:off x="669442" y="1685223"/>
                  <a:ext cx="2153277" cy="3341341"/>
                  <a:chOff x="669442" y="1685223"/>
                  <a:chExt cx="2153277" cy="3341341"/>
                </a:xfrm>
              </p:grpSpPr>
              <p:sp>
                <p:nvSpPr>
                  <p:cNvPr id="80" name="矩形 155">
                    <a:extLst>
                      <a:ext uri="{FF2B5EF4-FFF2-40B4-BE49-F238E27FC236}">
                        <a16:creationId xmlns="" xmlns:a16="http://schemas.microsoft.com/office/drawing/2014/main" id="{810165DF-4E60-476D-9DF1-754AF3B25DD4}"/>
                      </a:ext>
                    </a:extLst>
                  </p:cNvPr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32" name="组合 156">
                    <a:extLst>
                      <a:ext uri="{FF2B5EF4-FFF2-40B4-BE49-F238E27FC236}">
                        <a16:creationId xmlns="" xmlns:a16="http://schemas.microsoft.com/office/drawing/2014/main" id="{20284040-2F0B-445C-876B-42FDBD10CA96}"/>
                      </a:ext>
                    </a:extLst>
                  </p:cNvPr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86" name="任意多边形 157">
                      <a:extLst>
                        <a:ext uri="{FF2B5EF4-FFF2-40B4-BE49-F238E27FC236}">
                          <a16:creationId xmlns="" xmlns:a16="http://schemas.microsoft.com/office/drawing/2014/main" id="{7501DA48-D48E-41C2-8CB6-6E1A5D5A2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7" name="任意多边形 158">
                      <a:extLst>
                        <a:ext uri="{FF2B5EF4-FFF2-40B4-BE49-F238E27FC236}">
                          <a16:creationId xmlns="" xmlns:a16="http://schemas.microsoft.com/office/drawing/2014/main" id="{609C905C-F33C-4498-A06C-6062FA4CC7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3" name="组合 220">
                    <a:extLst>
                      <a:ext uri="{FF2B5EF4-FFF2-40B4-BE49-F238E27FC236}">
                        <a16:creationId xmlns="" xmlns:a16="http://schemas.microsoft.com/office/drawing/2014/main" id="{3B2E5659-BA47-49E3-A9DC-654D7C617111}"/>
                      </a:ext>
                    </a:extLst>
                  </p:cNvPr>
                  <p:cNvGrpSpPr/>
                  <p:nvPr/>
                </p:nvGrpSpPr>
                <p:grpSpPr>
                  <a:xfrm>
                    <a:off x="798717" y="4677086"/>
                    <a:ext cx="1881925" cy="349478"/>
                    <a:chOff x="1193061" y="5819295"/>
                    <a:chExt cx="2360913" cy="479023"/>
                  </a:xfrm>
                </p:grpSpPr>
                <p:sp>
                  <p:nvSpPr>
                    <p:cNvPr id="84" name="圆角矩形 221">
                      <a:extLst>
                        <a:ext uri="{FF2B5EF4-FFF2-40B4-BE49-F238E27FC236}">
                          <a16:creationId xmlns="" xmlns:a16="http://schemas.microsoft.com/office/drawing/2014/main" id="{701B9A6F-4FAF-46AD-A8B9-F02777FC3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866" y="585320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5" name="文本框 268">
                      <a:extLst>
                        <a:ext uri="{FF2B5EF4-FFF2-40B4-BE49-F238E27FC236}">
                          <a16:creationId xmlns="" xmlns:a16="http://schemas.microsoft.com/office/drawing/2014/main" id="{EE9C6349-E310-4A2B-BE02-4CE2A0DBF4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3061" y="5819295"/>
                      <a:ext cx="2360913" cy="4660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Наставники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DD8BE63-AC41-4503-BD3B-5571C5B4C147}"/>
              </a:ext>
            </a:extLst>
          </p:cNvPr>
          <p:cNvSpPr/>
          <p:nvPr/>
        </p:nvSpPr>
        <p:spPr>
          <a:xfrm>
            <a:off x="8899419" y="2162280"/>
            <a:ext cx="2742587" cy="278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Еделев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А.Ю.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Тукова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Н.Б.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Венкова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С.И.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Быстрицкая И.С.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Быстрова А.В.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Попова Н.Л.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Битюрина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В.Ю. </a:t>
            </a:r>
          </a:p>
        </p:txBody>
      </p:sp>
    </p:spTree>
    <p:extLst>
      <p:ext uri="{BB962C8B-B14F-4D97-AF65-F5344CB8AC3E}">
        <p14:creationId xmlns="" xmlns:p14="http://schemas.microsoft.com/office/powerpoint/2010/main" val="2611262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3"/>
          <p:cNvCxnSpPr/>
          <p:nvPr/>
        </p:nvCxnSpPr>
        <p:spPr>
          <a:xfrm rot="10800000">
            <a:off x="4238968" y="686751"/>
            <a:ext cx="0" cy="1800000"/>
          </a:xfrm>
          <a:prstGeom prst="straightConnector1">
            <a:avLst/>
          </a:prstGeom>
          <a:noFill/>
          <a:ln w="6350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89" name="Google Shape;89;p13"/>
          <p:cNvCxnSpPr/>
          <p:nvPr/>
        </p:nvCxnSpPr>
        <p:spPr>
          <a:xfrm rot="10800000" flipH="1">
            <a:off x="4620669" y="4621679"/>
            <a:ext cx="10756" cy="180000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90" name="Google Shape;90;p13"/>
          <p:cNvSpPr/>
          <p:nvPr/>
        </p:nvSpPr>
        <p:spPr>
          <a:xfrm>
            <a:off x="30752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B45F0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2231843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771E28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11036248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4836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8829314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630157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3A633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4431000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5421001" y="2754001"/>
            <a:ext cx="1349998" cy="1349998"/>
          </a:xfrm>
          <a:prstGeom prst="donut">
            <a:avLst>
              <a:gd name="adj" fmla="val 16773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5638182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7620158" y="2754001"/>
            <a:ext cx="1349998" cy="1349998"/>
          </a:xfrm>
          <a:prstGeom prst="donut">
            <a:avLst>
              <a:gd name="adj" fmla="val 16773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3"/>
          <p:cNvSpPr txBox="1"/>
          <p:nvPr/>
        </p:nvSpPr>
        <p:spPr>
          <a:xfrm>
            <a:off x="7837339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9747397" y="2754001"/>
            <a:ext cx="1349998" cy="1349998"/>
          </a:xfrm>
          <a:prstGeom prst="donut">
            <a:avLst>
              <a:gd name="adj" fmla="val 16773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9944030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3221844" y="2762250"/>
            <a:ext cx="1349998" cy="1349998"/>
          </a:xfrm>
          <a:prstGeom prst="donut">
            <a:avLst>
              <a:gd name="adj" fmla="val 16773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3439025" y="3175639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1020753" y="2762250"/>
            <a:ext cx="1349998" cy="1349998"/>
          </a:xfrm>
          <a:prstGeom prst="donut">
            <a:avLst>
              <a:gd name="adj" fmla="val 16773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1217318" y="131851"/>
            <a:ext cx="3213062" cy="39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Награды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3"/>
          <p:cNvSpPr txBox="1"/>
          <p:nvPr/>
        </p:nvSpPr>
        <p:spPr>
          <a:xfrm>
            <a:off x="4494232" y="868926"/>
            <a:ext cx="3589019" cy="164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члена педколлектива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98%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высшее образование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молодые специалисты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Google Shape;109;p13"/>
          <p:cNvSpPr txBox="1"/>
          <p:nvPr/>
        </p:nvSpPr>
        <p:spPr>
          <a:xfrm>
            <a:off x="4407286" y="4125556"/>
            <a:ext cx="3544962" cy="76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Квалификационная категория</a:t>
            </a:r>
            <a:endParaRPr sz="2400" b="1" dirty="0">
              <a:solidFill>
                <a:srgbClr val="7030A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4841722" y="203732"/>
            <a:ext cx="2930467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Кадровый состав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175881" y="385850"/>
            <a:ext cx="4247106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Медаль ордена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 заслуги перед Отечеством» 2 степени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Почетное звание 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Заслуженный учитель РФ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сферы образования РФ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Отличник народного образования</a:t>
            </a:r>
            <a:endParaRPr lang="ru-RU" altLang="zh-CN" sz="1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Почетная грамота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РФ</a:t>
            </a:r>
            <a:endParaRPr lang="ru-RU" altLang="zh-CN" sz="1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94791" y="4081539"/>
            <a:ext cx="4149555" cy="72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Повышение квалификации</a:t>
            </a:r>
            <a:endParaRPr sz="2400" b="1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8593256" y="4141227"/>
            <a:ext cx="3148423" cy="69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Педагогический стаж</a:t>
            </a:r>
            <a:endParaRPr sz="2400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4;p13">
            <a:extLst>
              <a:ext uri="{FF2B5EF4-FFF2-40B4-BE49-F238E27FC236}">
                <a16:creationId xmlns="" xmlns:a16="http://schemas.microsoft.com/office/drawing/2014/main" id="{0BB82571-E226-456F-AB5C-25894B93121A}"/>
              </a:ext>
            </a:extLst>
          </p:cNvPr>
          <p:cNvSpPr txBox="1"/>
          <p:nvPr/>
        </p:nvSpPr>
        <p:spPr>
          <a:xfrm>
            <a:off x="1248556" y="3167390"/>
            <a:ext cx="915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13">
            <a:extLst>
              <a:ext uri="{FF2B5EF4-FFF2-40B4-BE49-F238E27FC236}">
                <a16:creationId xmlns="" xmlns:a16="http://schemas.microsoft.com/office/drawing/2014/main" id="{510DBCFC-802B-45D0-8437-CC7DC26E7B0B}"/>
              </a:ext>
            </a:extLst>
          </p:cNvPr>
          <p:cNvSpPr txBox="1"/>
          <p:nvPr/>
        </p:nvSpPr>
        <p:spPr>
          <a:xfrm>
            <a:off x="306224" y="4566344"/>
            <a:ext cx="4124156" cy="22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39 (88%)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прошли КПК</a:t>
            </a:r>
          </a:p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профессиональных программ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37 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«Современные подходы в преподавании учебных дисциплин в условиях реализации обновленных ФГОС ООО и ФГОС СОО»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5" name="Google Shape;108;p13">
            <a:extLst>
              <a:ext uri="{FF2B5EF4-FFF2-40B4-BE49-F238E27FC236}">
                <a16:creationId xmlns="" xmlns:a16="http://schemas.microsoft.com/office/drawing/2014/main" id="{E67D995E-99AB-4F52-AC3B-1D8DCD1D04A3}"/>
              </a:ext>
            </a:extLst>
          </p:cNvPr>
          <p:cNvSpPr txBox="1"/>
          <p:nvPr/>
        </p:nvSpPr>
        <p:spPr>
          <a:xfrm>
            <a:off x="8949674" y="4779222"/>
            <a:ext cx="2435586" cy="138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</a:t>
            </a:r>
            <a:r>
              <a:rPr lang="ru-RU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от 0 до 10 лет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6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от 11 до 20 лет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29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–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более 20 лет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Google Shape;85;p13">
            <a:extLst>
              <a:ext uri="{FF2B5EF4-FFF2-40B4-BE49-F238E27FC236}">
                <a16:creationId xmlns="" xmlns:a16="http://schemas.microsoft.com/office/drawing/2014/main" id="{A34E6108-F60E-45EC-BB87-9447EDC2B1B9}"/>
              </a:ext>
            </a:extLst>
          </p:cNvPr>
          <p:cNvCxnSpPr>
            <a:cxnSpLocks/>
          </p:cNvCxnSpPr>
          <p:nvPr/>
        </p:nvCxnSpPr>
        <p:spPr>
          <a:xfrm flipV="1">
            <a:off x="8086608" y="4437112"/>
            <a:ext cx="0" cy="1823604"/>
          </a:xfrm>
          <a:prstGeom prst="straightConnector1">
            <a:avLst/>
          </a:prstGeom>
          <a:noFill/>
          <a:ln w="635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1" name="Google Shape;111;p13"/>
          <p:cNvSpPr txBox="1"/>
          <p:nvPr/>
        </p:nvSpPr>
        <p:spPr>
          <a:xfrm>
            <a:off x="8755431" y="149109"/>
            <a:ext cx="2930467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Руководители РМО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13"/>
          <p:cNvSpPr txBox="1"/>
          <p:nvPr/>
        </p:nvSpPr>
        <p:spPr>
          <a:xfrm>
            <a:off x="8295156" y="706965"/>
            <a:ext cx="3982991" cy="184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Быстрицкая И.С. –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РМО учителей математики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Битюрина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В.Ю. –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РМО учителе й физики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Венкова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С.И.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РМО учителей химии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Попова Н.Л.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РМО учителей информатики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Просвирнова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А.Л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 – РМО учителей физической культуры</a:t>
            </a:r>
          </a:p>
        </p:txBody>
      </p:sp>
      <p:cxnSp>
        <p:nvCxnSpPr>
          <p:cNvPr id="37" name="Google Shape;85;p13">
            <a:extLst>
              <a:ext uri="{FF2B5EF4-FFF2-40B4-BE49-F238E27FC236}">
                <a16:creationId xmlns="" xmlns:a16="http://schemas.microsoft.com/office/drawing/2014/main" id="{A34E6108-F60E-45EC-BB87-9447EDC2B1B9}"/>
              </a:ext>
            </a:extLst>
          </p:cNvPr>
          <p:cNvCxnSpPr>
            <a:cxnSpLocks/>
          </p:cNvCxnSpPr>
          <p:nvPr/>
        </p:nvCxnSpPr>
        <p:spPr>
          <a:xfrm flipV="1">
            <a:off x="8086608" y="657025"/>
            <a:ext cx="0" cy="1859452"/>
          </a:xfrm>
          <a:prstGeom prst="straightConnector1">
            <a:avLst/>
          </a:prstGeom>
          <a:noFill/>
          <a:ln w="635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9" name="Google Shape;114;p13"/>
          <p:cNvSpPr txBox="1"/>
          <p:nvPr/>
        </p:nvSpPr>
        <p:spPr>
          <a:xfrm>
            <a:off x="4970504" y="4914254"/>
            <a:ext cx="2672904" cy="168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25(68%)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высшая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14(32%)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первая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2(5%)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б/к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2(5%)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СЗД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0463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3"/>
          <p:cNvCxnSpPr/>
          <p:nvPr/>
        </p:nvCxnSpPr>
        <p:spPr>
          <a:xfrm rot="10800000">
            <a:off x="6832600" y="944873"/>
            <a:ext cx="0" cy="1800000"/>
          </a:xfrm>
          <a:prstGeom prst="straightConnector1">
            <a:avLst/>
          </a:prstGeom>
          <a:noFill/>
          <a:ln w="6350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86" name="Google Shape;86;p13"/>
          <p:cNvCxnSpPr/>
          <p:nvPr/>
        </p:nvCxnSpPr>
        <p:spPr>
          <a:xfrm rot="10800000">
            <a:off x="5776219" y="4147973"/>
            <a:ext cx="0" cy="2088000"/>
          </a:xfrm>
          <a:prstGeom prst="straightConnector1">
            <a:avLst/>
          </a:prstGeom>
          <a:noFill/>
          <a:ln w="635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90" name="Google Shape;90;p13"/>
          <p:cNvSpPr/>
          <p:nvPr/>
        </p:nvSpPr>
        <p:spPr>
          <a:xfrm>
            <a:off x="30752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B45F0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2231843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771E28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11036248" y="3306444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4836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8829314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630157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rgbClr val="3A633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4431000" y="3298195"/>
            <a:ext cx="1125000" cy="26161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3">
            <a:extLst>
              <a:ext uri="{FF2B5EF4-FFF2-40B4-BE49-F238E27FC236}">
                <a16:creationId xmlns="" xmlns:a16="http://schemas.microsoft.com/office/drawing/2014/main" id="{1FF55BB3-D3AD-4CFA-B271-EF61EC6BB3AE}"/>
              </a:ext>
            </a:extLst>
          </p:cNvPr>
          <p:cNvGrpSpPr/>
          <p:nvPr/>
        </p:nvGrpSpPr>
        <p:grpSpPr>
          <a:xfrm>
            <a:off x="5479553" y="2853467"/>
            <a:ext cx="1193567" cy="1184398"/>
            <a:chOff x="5421001" y="2754001"/>
            <a:chExt cx="1349998" cy="1349998"/>
          </a:xfrm>
        </p:grpSpPr>
        <p:sp>
          <p:nvSpPr>
            <p:cNvPr id="97" name="Google Shape;97;p13"/>
            <p:cNvSpPr/>
            <p:nvPr/>
          </p:nvSpPr>
          <p:spPr>
            <a:xfrm>
              <a:off x="5421001" y="2754001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5638182" y="3167390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Группа 4">
            <a:extLst>
              <a:ext uri="{FF2B5EF4-FFF2-40B4-BE49-F238E27FC236}">
                <a16:creationId xmlns="" xmlns:a16="http://schemas.microsoft.com/office/drawing/2014/main" id="{38CDAD3F-00E2-4427-9B4D-45B99441BD3B}"/>
              </a:ext>
            </a:extLst>
          </p:cNvPr>
          <p:cNvGrpSpPr/>
          <p:nvPr/>
        </p:nvGrpSpPr>
        <p:grpSpPr>
          <a:xfrm>
            <a:off x="7686066" y="2843561"/>
            <a:ext cx="1225275" cy="1187376"/>
            <a:chOff x="7620158" y="2754001"/>
            <a:chExt cx="1349998" cy="1349998"/>
          </a:xfrm>
        </p:grpSpPr>
        <p:sp>
          <p:nvSpPr>
            <p:cNvPr id="99" name="Google Shape;99;p13"/>
            <p:cNvSpPr/>
            <p:nvPr/>
          </p:nvSpPr>
          <p:spPr>
            <a:xfrm>
              <a:off x="7620158" y="2754001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rgbClr val="7030A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3"/>
            <p:cNvSpPr txBox="1"/>
            <p:nvPr/>
          </p:nvSpPr>
          <p:spPr>
            <a:xfrm>
              <a:off x="7837339" y="3167390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Группа 5">
            <a:extLst>
              <a:ext uri="{FF2B5EF4-FFF2-40B4-BE49-F238E27FC236}">
                <a16:creationId xmlns="" xmlns:a16="http://schemas.microsoft.com/office/drawing/2014/main" id="{1626B520-290D-464D-B082-EFE8560F2E1B}"/>
              </a:ext>
            </a:extLst>
          </p:cNvPr>
          <p:cNvGrpSpPr/>
          <p:nvPr/>
        </p:nvGrpSpPr>
        <p:grpSpPr>
          <a:xfrm>
            <a:off x="9927462" y="2744873"/>
            <a:ext cx="1153605" cy="1257450"/>
            <a:chOff x="9747397" y="2754001"/>
            <a:chExt cx="1349998" cy="1349998"/>
          </a:xfrm>
        </p:grpSpPr>
        <p:sp>
          <p:nvSpPr>
            <p:cNvPr id="101" name="Google Shape;101;p13"/>
            <p:cNvSpPr/>
            <p:nvPr/>
          </p:nvSpPr>
          <p:spPr>
            <a:xfrm>
              <a:off x="9747397" y="2754001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rgbClr val="00206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9944030" y="3167390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Группа 2">
            <a:extLst>
              <a:ext uri="{FF2B5EF4-FFF2-40B4-BE49-F238E27FC236}">
                <a16:creationId xmlns="" xmlns:a16="http://schemas.microsoft.com/office/drawing/2014/main" id="{04837AFC-1972-4B1C-A283-624E49D66FC4}"/>
              </a:ext>
            </a:extLst>
          </p:cNvPr>
          <p:cNvGrpSpPr/>
          <p:nvPr/>
        </p:nvGrpSpPr>
        <p:grpSpPr>
          <a:xfrm>
            <a:off x="3265852" y="2873447"/>
            <a:ext cx="1209156" cy="1167396"/>
            <a:chOff x="3221844" y="2762250"/>
            <a:chExt cx="1349998" cy="1349998"/>
          </a:xfrm>
        </p:grpSpPr>
        <p:sp>
          <p:nvSpPr>
            <p:cNvPr id="103" name="Google Shape;103;p13"/>
            <p:cNvSpPr/>
            <p:nvPr/>
          </p:nvSpPr>
          <p:spPr>
            <a:xfrm>
              <a:off x="3221844" y="2762250"/>
              <a:ext cx="1349998" cy="1349998"/>
            </a:xfrm>
            <a:prstGeom prst="donut">
              <a:avLst>
                <a:gd name="adj" fmla="val 16773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3439025" y="3175639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3"/>
          <p:cNvSpPr txBox="1"/>
          <p:nvPr/>
        </p:nvSpPr>
        <p:spPr>
          <a:xfrm>
            <a:off x="7001036" y="1355988"/>
            <a:ext cx="2207079" cy="103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7526564" y="108563"/>
            <a:ext cx="4013323" cy="84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Участие в предметных и конфликтных комиссиях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1562229" y="3981269"/>
            <a:ext cx="3650818" cy="39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Конференции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8138052" y="4001606"/>
            <a:ext cx="3148423" cy="69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Публикации</a:t>
            </a:r>
            <a:endParaRPr sz="24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Группа 1">
            <a:extLst>
              <a:ext uri="{FF2B5EF4-FFF2-40B4-BE49-F238E27FC236}">
                <a16:creationId xmlns="" xmlns:a16="http://schemas.microsoft.com/office/drawing/2014/main" id="{FF6AB47D-0F13-4405-8D06-D0044158AD25}"/>
              </a:ext>
            </a:extLst>
          </p:cNvPr>
          <p:cNvGrpSpPr/>
          <p:nvPr/>
        </p:nvGrpSpPr>
        <p:grpSpPr>
          <a:xfrm>
            <a:off x="1130389" y="2928355"/>
            <a:ext cx="1125000" cy="1103303"/>
            <a:chOff x="1020753" y="2762250"/>
            <a:chExt cx="1125000" cy="1103303"/>
          </a:xfrm>
        </p:grpSpPr>
        <p:sp>
          <p:nvSpPr>
            <p:cNvPr id="105" name="Google Shape;105;p13"/>
            <p:cNvSpPr/>
            <p:nvPr/>
          </p:nvSpPr>
          <p:spPr>
            <a:xfrm>
              <a:off x="1020753" y="2762250"/>
              <a:ext cx="1125000" cy="1103303"/>
            </a:xfrm>
            <a:prstGeom prst="donut">
              <a:avLst>
                <a:gd name="adj" fmla="val 16773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04;p13">
              <a:extLst>
                <a:ext uri="{FF2B5EF4-FFF2-40B4-BE49-F238E27FC236}">
                  <a16:creationId xmlns="" xmlns:a16="http://schemas.microsoft.com/office/drawing/2014/main" id="{0BB82571-E226-456F-AB5C-25894B93121A}"/>
                </a:ext>
              </a:extLst>
            </p:cNvPr>
            <p:cNvSpPr txBox="1"/>
            <p:nvPr/>
          </p:nvSpPr>
          <p:spPr>
            <a:xfrm>
              <a:off x="1139625" y="3045862"/>
              <a:ext cx="91563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109;p13"/>
          <p:cNvSpPr txBox="1"/>
          <p:nvPr/>
        </p:nvSpPr>
        <p:spPr>
          <a:xfrm>
            <a:off x="294706" y="25678"/>
            <a:ext cx="5576819" cy="448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Calibri"/>
                <a:sym typeface="Calibri"/>
              </a:rPr>
              <a:t>Участие в профессиональных конкурсах</a:t>
            </a:r>
            <a:endParaRPr sz="2400" b="1" dirty="0">
              <a:solidFill>
                <a:schemeClr val="accent1">
                  <a:lumMod val="75000"/>
                </a:schemeClr>
              </a:solidFill>
              <a:cs typeface="Calibri"/>
              <a:sym typeface="Calibri"/>
            </a:endParaRPr>
          </a:p>
        </p:txBody>
      </p:sp>
      <p:sp>
        <p:nvSpPr>
          <p:cNvPr id="38" name="Google Shape;112;p13">
            <a:extLst>
              <a:ext uri="{FF2B5EF4-FFF2-40B4-BE49-F238E27FC236}">
                <a16:creationId xmlns="" xmlns:a16="http://schemas.microsoft.com/office/drawing/2014/main" id="{4015B853-A0AD-402D-B786-E1557AF6DD21}"/>
              </a:ext>
            </a:extLst>
          </p:cNvPr>
          <p:cNvSpPr txBox="1"/>
          <p:nvPr/>
        </p:nvSpPr>
        <p:spPr>
          <a:xfrm>
            <a:off x="8714224" y="4816538"/>
            <a:ext cx="3356007" cy="165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«Об уроках и не только»: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Битюрина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Еделев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 О.В.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Хитайленко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112;p13">
            <a:extLst>
              <a:ext uri="{FF2B5EF4-FFF2-40B4-BE49-F238E27FC236}">
                <a16:creationId xmlns="" xmlns:a16="http://schemas.microsoft.com/office/drawing/2014/main" id="{448DCA2E-40ED-4855-BD5F-75DE4846607A}"/>
              </a:ext>
            </a:extLst>
          </p:cNvPr>
          <p:cNvSpPr txBox="1"/>
          <p:nvPr/>
        </p:nvSpPr>
        <p:spPr>
          <a:xfrm>
            <a:off x="132720" y="428898"/>
            <a:ext cx="2808022" cy="274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инновационных проектов: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всероссийского конкурса: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Просвирнова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Еделев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Кашин И.В.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Google Shape;108;p13">
            <a:extLst>
              <a:ext uri="{FF2B5EF4-FFF2-40B4-BE49-F238E27FC236}">
                <a16:creationId xmlns="" xmlns:a16="http://schemas.microsoft.com/office/drawing/2014/main" id="{39AE9AF4-BF58-46C9-A001-771DE6661181}"/>
              </a:ext>
            </a:extLst>
          </p:cNvPr>
          <p:cNvSpPr txBox="1"/>
          <p:nvPr/>
        </p:nvSpPr>
        <p:spPr>
          <a:xfrm>
            <a:off x="47508" y="4325949"/>
            <a:ext cx="2071797" cy="231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Битюрина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</p:txBody>
      </p:sp>
      <p:sp>
        <p:nvSpPr>
          <p:cNvPr id="44" name="Google Shape;108;p13">
            <a:extLst>
              <a:ext uri="{FF2B5EF4-FFF2-40B4-BE49-F238E27FC236}">
                <a16:creationId xmlns="" xmlns:a16="http://schemas.microsoft.com/office/drawing/2014/main" id="{D88C5A66-E576-4B83-90D4-DF7468BECA3E}"/>
              </a:ext>
            </a:extLst>
          </p:cNvPr>
          <p:cNvSpPr txBox="1"/>
          <p:nvPr/>
        </p:nvSpPr>
        <p:spPr>
          <a:xfrm>
            <a:off x="1931948" y="4587785"/>
            <a:ext cx="2317979" cy="277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Портнова Е.Н.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Просвирнова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Еделев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 А.Ю.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Ленц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Автамонова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Н.С.</a:t>
            </a:r>
          </a:p>
        </p:txBody>
      </p:sp>
      <p:sp>
        <p:nvSpPr>
          <p:cNvPr id="45" name="Google Shape;112;p13">
            <a:extLst>
              <a:ext uri="{FF2B5EF4-FFF2-40B4-BE49-F238E27FC236}">
                <a16:creationId xmlns="" xmlns:a16="http://schemas.microsoft.com/office/drawing/2014/main" id="{E44818C6-DEA5-44DC-BA02-AFB7909C9F52}"/>
              </a:ext>
            </a:extLst>
          </p:cNvPr>
          <p:cNvSpPr txBox="1"/>
          <p:nvPr/>
        </p:nvSpPr>
        <p:spPr>
          <a:xfrm>
            <a:off x="5942751" y="4401457"/>
            <a:ext cx="4711904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сборниках РФ и международных научных конференций: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И.Д.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Просвирнова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112;p13">
            <a:extLst>
              <a:ext uri="{FF2B5EF4-FFF2-40B4-BE49-F238E27FC236}">
                <a16:creationId xmlns="" xmlns:a16="http://schemas.microsoft.com/office/drawing/2014/main" id="{AD561265-F369-4405-B6A0-622082CAD018}"/>
              </a:ext>
            </a:extLst>
          </p:cNvPr>
          <p:cNvSpPr txBox="1"/>
          <p:nvPr/>
        </p:nvSpPr>
        <p:spPr>
          <a:xfrm>
            <a:off x="3038441" y="417124"/>
            <a:ext cx="3725630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муниципального этапа «Учитель года 2023»: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Жук. И.А.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учителей информатики 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призер: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«Горизонты педагогики», призер: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Портнова Е.Н.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Слепенькина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8F55489-D634-4277-B789-A844A88AFAF2}"/>
              </a:ext>
            </a:extLst>
          </p:cNvPr>
          <p:cNvSpPr txBox="1"/>
          <p:nvPr/>
        </p:nvSpPr>
        <p:spPr>
          <a:xfrm>
            <a:off x="9533226" y="1282709"/>
            <a:ext cx="2368581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Спорышева К.Г.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Котов А.П.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 О.В.</a:t>
            </a:r>
            <a:endParaRPr lang="ru-RU" dirty="0"/>
          </a:p>
        </p:txBody>
      </p:sp>
      <p:sp>
        <p:nvSpPr>
          <p:cNvPr id="41" name="Google Shape;108;p13">
            <a:extLst>
              <a:ext uri="{FF2B5EF4-FFF2-40B4-BE49-F238E27FC236}">
                <a16:creationId xmlns="" xmlns:a16="http://schemas.microsoft.com/office/drawing/2014/main" id="{39AE9AF4-BF58-46C9-A001-771DE6661181}"/>
              </a:ext>
            </a:extLst>
          </p:cNvPr>
          <p:cNvSpPr txBox="1"/>
          <p:nvPr/>
        </p:nvSpPr>
        <p:spPr>
          <a:xfrm>
            <a:off x="3887956" y="5044477"/>
            <a:ext cx="2071797" cy="231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Тукова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Н.Б.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Каленов М.Ю.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Соловьева И.Г.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Жук И.А.</a:t>
            </a:r>
          </a:p>
          <a:p>
            <a:pPr indent="228600" algn="just"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Бурдукова Н.В.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830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A7D59853-85FA-4578-848E-28B9B963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563" y="1091910"/>
            <a:ext cx="6434909" cy="214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инновационная площадка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«Сетевой проект подготовки наставников по развитию», направление инновационной деятельности «Модели сопровождения проектной (исследовательской, творческой и т.п.) деятельности обучающихся в соответствии с их индивидуальными потребностями на разных уровнях образования, в том числе в цифровой среде», ФГБОУ ВО НГПУ 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К.Минина</a:t>
            </a:r>
            <a:endParaRPr kumimoji="0" lang="ru-RU" altLang="ru-RU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81DAEFF-5649-4C82-819B-77B84F17EEA4}"/>
              </a:ext>
            </a:extLst>
          </p:cNvPr>
          <p:cNvSpPr/>
          <p:nvPr/>
        </p:nvSpPr>
        <p:spPr>
          <a:xfrm>
            <a:off x="3370897" y="176633"/>
            <a:ext cx="6463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8"/>
          <p:cNvGrpSpPr/>
          <p:nvPr/>
        </p:nvGrpSpPr>
        <p:grpSpPr>
          <a:xfrm>
            <a:off x="-530944" y="995026"/>
            <a:ext cx="5899578" cy="5446641"/>
            <a:chOff x="141718" y="1142171"/>
            <a:chExt cx="5899578" cy="5446641"/>
          </a:xfrm>
        </p:grpSpPr>
        <p:pic>
          <p:nvPicPr>
            <p:cNvPr id="1026" name="Picture 2">
              <a:extLst>
                <a:ext uri="{FF2B5EF4-FFF2-40B4-BE49-F238E27FC236}">
                  <a16:creationId xmlns="" xmlns:a16="http://schemas.microsoft.com/office/drawing/2014/main" id="{B4595CD8-8E69-4D13-A26B-6AC37C6C7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18" y="1142171"/>
              <a:ext cx="5899578" cy="5446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47" y="2384559"/>
              <a:ext cx="3761775" cy="2898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214AC8-C69E-4C41-ABCA-0E7DF8509C11}"/>
              </a:ext>
            </a:extLst>
          </p:cNvPr>
          <p:cNvSpPr/>
          <p:nvPr/>
        </p:nvSpPr>
        <p:spPr>
          <a:xfrm>
            <a:off x="5421469" y="3928175"/>
            <a:ext cx="6434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площадка ФГБНУ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«Институт изучения детства, семьи и воспитания», направление «Уклад образовательной организации как основа воспитательного 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="" xmlns:a16="http://schemas.microsoft.com/office/drawing/2014/main" id="{02D62E1E-79D4-41DD-AAC8-FAA3D1E7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5589240"/>
            <a:ext cx="5899578" cy="9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Стажерская площадка ГБОУ ДПО НИРО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«Цифровой Проектный офис»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DF979E9-9A92-467E-AC30-79F76572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97" y="2164269"/>
            <a:ext cx="2320563" cy="2878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5618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>
            <a:off x="2811000" y="3789000"/>
            <a:ext cx="7245000" cy="240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материальной составляющей образовательного процесса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дидактической составляющей образовательного процесса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цифровой грамотности педагогов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A3412F8-1695-4F2C-B1AB-D21541A0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43" y="6029325"/>
            <a:ext cx="4528313" cy="8286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1A35218-671A-45CD-A32B-FE5EC3E5A8A9}"/>
              </a:ext>
            </a:extLst>
          </p:cNvPr>
          <p:cNvSpPr/>
          <p:nvPr/>
        </p:nvSpPr>
        <p:spPr>
          <a:xfrm>
            <a:off x="-27398" y="3216"/>
            <a:ext cx="2613398" cy="6854784"/>
          </a:xfrm>
          <a:prstGeom prst="rect">
            <a:avLst/>
          </a:prstGeom>
          <a:solidFill>
            <a:srgbClr val="00206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25D1B0-965B-4EDF-BD76-875D344B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00" y="315224"/>
            <a:ext cx="5422500" cy="28859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77800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7818624" y="398675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5834226" y="3140437"/>
            <a:ext cx="3600000" cy="360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3760081" y="958218"/>
            <a:ext cx="3240000" cy="32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647378" y="2528552"/>
            <a:ext cx="3054811" cy="29765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93683" y="133366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4"/>
          <p:cNvSpPr/>
          <p:nvPr/>
        </p:nvSpPr>
        <p:spPr>
          <a:xfrm rot="3611852">
            <a:off x="4172870" y="3049011"/>
            <a:ext cx="764106" cy="555428"/>
          </a:xfrm>
          <a:prstGeom prst="triangle">
            <a:avLst>
              <a:gd name="adj" fmla="val 4865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/>
          <p:nvPr/>
        </p:nvSpPr>
        <p:spPr>
          <a:xfrm rot="8421698">
            <a:off x="6004525" y="3629219"/>
            <a:ext cx="963888" cy="700650"/>
          </a:xfrm>
          <a:prstGeom prst="triangle">
            <a:avLst>
              <a:gd name="adj" fmla="val 4865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/>
          <p:nvPr/>
        </p:nvSpPr>
        <p:spPr>
          <a:xfrm rot="3234977">
            <a:off x="8530449" y="3184054"/>
            <a:ext cx="1070746" cy="778326"/>
          </a:xfrm>
          <a:prstGeom prst="triangle">
            <a:avLst>
              <a:gd name="adj" fmla="val 486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7861285" y="1985506"/>
            <a:ext cx="4426751" cy="168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Участие в проектах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«Цифровая инфраструктура и цифровая образовательная среда» </a:t>
            </a:r>
            <a:endParaRPr sz="2400" dirty="0"/>
          </a:p>
        </p:txBody>
      </p:sp>
      <p:sp>
        <p:nvSpPr>
          <p:cNvPr id="96" name="Google Shape;96;p14"/>
          <p:cNvSpPr txBox="1"/>
          <p:nvPr/>
        </p:nvSpPr>
        <p:spPr>
          <a:xfrm>
            <a:off x="4007905" y="1235361"/>
            <a:ext cx="2744351" cy="102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Цифровая лаборатория по физике</a:t>
            </a:r>
            <a:endParaRPr lang="ru-RU"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класса информатики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ru-RU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мобильных класса </a:t>
            </a:r>
            <a:endParaRPr sz="2000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53376" y="2651714"/>
            <a:ext cx="2490299" cy="72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239 компьютеров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32 ноутбука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16 нетбуков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>
              <a:solidFill>
                <a:schemeClr val="lt1"/>
              </a:solidFill>
              <a:latin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13" name="Google Shape;113;p14"/>
          <p:cNvSpPr/>
          <p:nvPr/>
        </p:nvSpPr>
        <p:spPr>
          <a:xfrm rot="7944728">
            <a:off x="1904303" y="3411781"/>
            <a:ext cx="612000" cy="444862"/>
          </a:xfrm>
          <a:prstGeom prst="triangle">
            <a:avLst>
              <a:gd name="adj" fmla="val 4865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99;p14"/>
          <p:cNvSpPr txBox="1"/>
          <p:nvPr/>
        </p:nvSpPr>
        <p:spPr>
          <a:xfrm>
            <a:off x="6389076" y="4556776"/>
            <a:ext cx="2490299" cy="140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28 электронных досок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21 проектор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12 док . камер</a:t>
            </a:r>
            <a:endParaRPr lang="ru-RU" sz="1600" dirty="0"/>
          </a:p>
        </p:txBody>
      </p:sp>
      <p:sp>
        <p:nvSpPr>
          <p:cNvPr id="2" name="AutoShape 12" descr="https://ric-1c.ru/upload/iblock/a09/a09791d09e9ee3c92692646ba5d1743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Google Shape;96;p14"/>
          <p:cNvSpPr txBox="1"/>
          <p:nvPr/>
        </p:nvSpPr>
        <p:spPr>
          <a:xfrm>
            <a:off x="1353683" y="3979544"/>
            <a:ext cx="3778625" cy="102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Электронный документооборот</a:t>
            </a:r>
            <a:endParaRPr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A0A737-7EFF-3445-B850-01966581B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408" y="1541446"/>
            <a:ext cx="1223997" cy="11301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AC6649B-360D-A041-A2FF-678E1FD5D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3203" y="2843616"/>
            <a:ext cx="1201219" cy="12012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996EB91-45EE-7145-9FC6-A9494482D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4327" y="2857173"/>
            <a:ext cx="1251993" cy="12519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1CEAA2-9331-CF4C-A652-D64089DF7D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0571" y="804702"/>
            <a:ext cx="1201933" cy="12019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монитор, телевидение, экран&#10;&#10;Автоматически созданное описание">
            <a:extLst>
              <a:ext uri="{FF2B5EF4-FFF2-40B4-BE49-F238E27FC236}">
                <a16:creationId xmlns:a16="http://schemas.microsoft.com/office/drawing/2014/main" xmlns="" id="{C3D67B22-23D2-1447-ACBB-2958E0135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763" y="3573217"/>
            <a:ext cx="1208460" cy="8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726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3738EF9-0C47-4FEF-8B66-D73E792C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28"/>
            <a:ext cx="12192000" cy="56641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96928"/>
            <a:ext cx="12192000" cy="887856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0B32A7-EC04-DD48-87DB-A083B8C2515D}"/>
              </a:ext>
            </a:extLst>
          </p:cNvPr>
          <p:cNvSpPr txBox="1"/>
          <p:nvPr/>
        </p:nvSpPr>
        <p:spPr>
          <a:xfrm>
            <a:off x="1127448" y="762639"/>
            <a:ext cx="9585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Воспитательная система Лицея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67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B5E6EDE-935D-48AC-A71A-120837132B7A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7A63BC9-FD41-4003-B750-C0DBA56C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476672"/>
            <a:ext cx="5422678" cy="22322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ACBEEE-D58C-4B48-94A6-94C8D5C48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684039"/>
            <a:ext cx="4476745" cy="2979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CBE3AAF-DFE9-46BE-BBD0-BD8DDD8AB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63" y="194327"/>
            <a:ext cx="4419641" cy="3211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DD86E88-F4CD-4666-B279-0AA55DC96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8" y="3044624"/>
            <a:ext cx="5422678" cy="36190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934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903368" y="428604"/>
            <a:ext cx="9953272" cy="107016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документы, регламентирующие деятельность Лицея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212087"/>
            <a:ext cx="1428728" cy="1430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6792A00-E11A-4D0B-9F1D-839E1A74EBFA}"/>
              </a:ext>
            </a:extLst>
          </p:cNvPr>
          <p:cNvSpPr txBox="1"/>
          <p:nvPr/>
        </p:nvSpPr>
        <p:spPr>
          <a:xfrm>
            <a:off x="1415480" y="2420888"/>
            <a:ext cx="10225136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федерального уровня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ФЗ-273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 образовании в РФ»)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регионального уровня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муниципального уровня</a:t>
            </a:r>
          </a:p>
          <a:p>
            <a:pPr algn="just"/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 МАОУ «Лицей № 38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»(новая редакция)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приёма граждан в МАОУ «Лицей № 38»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Локальные нормативные акты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952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BFCB4C0-3B02-42C0-A68F-2A6899A72740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67B79BA-4576-4E5D-A879-EC29877DF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78609"/>
            <a:ext cx="3524250" cy="2057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5C08B8D-A397-4345-AA31-AEE40617C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25" y="736729"/>
            <a:ext cx="4361015" cy="58146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1AE5F49-3B8A-413B-A208-06D5AA66A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610"/>
            <a:ext cx="3744808" cy="2808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7DF68CF-C7DC-46B6-A7B9-47EB605E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842662"/>
            <a:ext cx="3611672" cy="2708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3096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41;p14">
            <a:extLst>
              <a:ext uri="{FF2B5EF4-FFF2-40B4-BE49-F238E27FC236}">
                <a16:creationId xmlns="" xmlns:a16="http://schemas.microsoft.com/office/drawing/2014/main" id="{159386C6-9208-4376-9FD1-EC917064014D}"/>
              </a:ext>
            </a:extLst>
          </p:cNvPr>
          <p:cNvSpPr/>
          <p:nvPr/>
        </p:nvSpPr>
        <p:spPr>
          <a:xfrm>
            <a:off x="909868" y="69914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3A9F6514-AF7C-44F8-9D18-65518C1B2CEF}"/>
              </a:ext>
            </a:extLst>
          </p:cNvPr>
          <p:cNvSpPr/>
          <p:nvPr/>
        </p:nvSpPr>
        <p:spPr>
          <a:xfrm>
            <a:off x="936096" y="3291378"/>
            <a:ext cx="10440000" cy="6484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9">
            <a:extLst>
              <a:ext uri="{FF2B5EF4-FFF2-40B4-BE49-F238E27FC236}">
                <a16:creationId xmlns="" xmlns:a16="http://schemas.microsoft.com/office/drawing/2014/main" id="{F0F26714-FE3C-4C3C-9253-03A044218F7A}"/>
              </a:ext>
            </a:extLst>
          </p:cNvPr>
          <p:cNvGrpSpPr/>
          <p:nvPr/>
        </p:nvGrpSpPr>
        <p:grpSpPr>
          <a:xfrm>
            <a:off x="1959158" y="3332769"/>
            <a:ext cx="9362247" cy="3161381"/>
            <a:chOff x="1618500" y="3114557"/>
            <a:chExt cx="9362247" cy="246958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553000" y="3114557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Воспитательная среда Лицея</a:t>
              </a:r>
              <a:endPara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618500" y="3175739"/>
              <a:ext cx="360000" cy="3600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25500" y="3197540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19066" y="3188777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9876000" y="3175740"/>
              <a:ext cx="360000" cy="36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D654CD5-70A2-46E3-A043-BEC8DA7BC7F6}"/>
                </a:ext>
              </a:extLst>
            </p:cNvPr>
            <p:cNvSpPr txBox="1"/>
            <p:nvPr/>
          </p:nvSpPr>
          <p:spPr>
            <a:xfrm>
              <a:off x="9226386" y="4999367"/>
              <a:ext cx="17543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Проекционное черчение</a:t>
              </a:r>
              <a:endParaRPr lang="ru-RU" sz="16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36E35948-40AF-4FD1-8E8E-7DDEED2220F7}"/>
                </a:ext>
              </a:extLst>
            </p:cNvPr>
            <p:cNvSpPr txBox="1"/>
            <p:nvPr/>
          </p:nvSpPr>
          <p:spPr>
            <a:xfrm>
              <a:off x="6621310" y="5200569"/>
              <a:ext cx="1931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Радиоэлектроника</a:t>
              </a:r>
              <a:endParaRPr lang="ru-RU" sz="1400" dirty="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55B8C3E-14A8-42CF-9EF7-236121610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49" y="990925"/>
            <a:ext cx="1971850" cy="1478887"/>
          </a:xfrm>
          <a:prstGeom prst="rect">
            <a:avLst/>
          </a:prstGeom>
        </p:spPr>
      </p:pic>
      <p:sp>
        <p:nvSpPr>
          <p:cNvPr id="44" name="Google Shape;141;p14">
            <a:extLst>
              <a:ext uri="{FF2B5EF4-FFF2-40B4-BE49-F238E27FC236}">
                <a16:creationId xmlns="" xmlns:a16="http://schemas.microsoft.com/office/drawing/2014/main" id="{D69045C3-664B-43A0-88E4-52E0B13BB851}"/>
              </a:ext>
            </a:extLst>
          </p:cNvPr>
          <p:cNvSpPr/>
          <p:nvPr/>
        </p:nvSpPr>
        <p:spPr>
          <a:xfrm>
            <a:off x="4664598" y="69914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DDA69832-1749-4F1D-BC60-A054C7DD6297}"/>
              </a:ext>
            </a:extLst>
          </p:cNvPr>
          <p:cNvSpPr/>
          <p:nvPr/>
        </p:nvSpPr>
        <p:spPr>
          <a:xfrm>
            <a:off x="5321397" y="2469812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141;p14">
            <a:extLst>
              <a:ext uri="{FF2B5EF4-FFF2-40B4-BE49-F238E27FC236}">
                <a16:creationId xmlns="" xmlns:a16="http://schemas.microsoft.com/office/drawing/2014/main" id="{93B749A7-36A3-4B51-8024-121F778E1767}"/>
              </a:ext>
            </a:extLst>
          </p:cNvPr>
          <p:cNvSpPr/>
          <p:nvPr/>
        </p:nvSpPr>
        <p:spPr>
          <a:xfrm>
            <a:off x="8419329" y="710332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C35CE03-1680-4113-BC83-4F67862F055F}"/>
              </a:ext>
            </a:extLst>
          </p:cNvPr>
          <p:cNvSpPr/>
          <p:nvPr/>
        </p:nvSpPr>
        <p:spPr>
          <a:xfrm>
            <a:off x="1574308" y="2480998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Песни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995571FE-066D-4C9A-BE05-BBB4F6ED0D31}"/>
              </a:ext>
            </a:extLst>
          </p:cNvPr>
          <p:cNvSpPr/>
          <p:nvPr/>
        </p:nvSpPr>
        <p:spPr>
          <a:xfrm>
            <a:off x="9066531" y="2315924"/>
            <a:ext cx="197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кружок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Google Shape;141;p14">
            <a:extLst>
              <a:ext uri="{FF2B5EF4-FFF2-40B4-BE49-F238E27FC236}">
                <a16:creationId xmlns="" xmlns:a16="http://schemas.microsoft.com/office/drawing/2014/main" id="{AB4BCC5E-E80D-4F84-8C58-ECA7647A9D8C}"/>
              </a:ext>
            </a:extLst>
          </p:cNvPr>
          <p:cNvSpPr/>
          <p:nvPr/>
        </p:nvSpPr>
        <p:spPr>
          <a:xfrm>
            <a:off x="1990680" y="417330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41;p14">
            <a:extLst>
              <a:ext uri="{FF2B5EF4-FFF2-40B4-BE49-F238E27FC236}">
                <a16:creationId xmlns="" xmlns:a16="http://schemas.microsoft.com/office/drawing/2014/main" id="{3355A3A7-7D00-4B34-B1E8-CDDD5C7C139F}"/>
              </a:ext>
            </a:extLst>
          </p:cNvPr>
          <p:cNvSpPr/>
          <p:nvPr/>
        </p:nvSpPr>
        <p:spPr>
          <a:xfrm>
            <a:off x="6935067" y="4143140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A8CF7ED5-0128-4732-9F9E-CA16C93A2F1D}"/>
              </a:ext>
            </a:extLst>
          </p:cNvPr>
          <p:cNvSpPr/>
          <p:nvPr/>
        </p:nvSpPr>
        <p:spPr>
          <a:xfrm>
            <a:off x="2542995" y="5985696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6DED07E8-CA4E-4EA9-B01B-9EE0569BD10A}"/>
              </a:ext>
            </a:extLst>
          </p:cNvPr>
          <p:cNvSpPr/>
          <p:nvPr/>
        </p:nvSpPr>
        <p:spPr>
          <a:xfrm>
            <a:off x="7653799" y="5677497"/>
            <a:ext cx="197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клуб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F50A20A6-F399-4DFE-8614-DF4AF7BC58AC}"/>
              </a:ext>
            </a:extLst>
          </p:cNvPr>
          <p:cNvSpPr/>
          <p:nvPr/>
        </p:nvSpPr>
        <p:spPr>
          <a:xfrm>
            <a:off x="9247528" y="6393897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267CD61-2BBD-4845-AA24-42388990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654" y="901601"/>
            <a:ext cx="1497335" cy="15011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5EA367BC-A22F-4F38-BD4F-1D97B7C3B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62" y="4394687"/>
            <a:ext cx="1971850" cy="13605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E219C4F8-A5C1-49CA-9635-9004519DF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85" y="885759"/>
            <a:ext cx="2237293" cy="149315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B1D407AA-0C79-4AB5-978C-77EA408EB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58" y="4376811"/>
            <a:ext cx="1206664" cy="16088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2288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0466789-996E-4264-AFA0-36842DD7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82" y="3756849"/>
            <a:ext cx="3738436" cy="28038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FDB6B4B-8F9C-4B44-9162-35740D5C3CE0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C8F7756-AC54-4638-A3D3-C7315C5A1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76672"/>
            <a:ext cx="4086225" cy="2133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538025F-79D0-4A06-AF8F-CD8A79DFB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7" y="3745331"/>
            <a:ext cx="3738434" cy="28038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AB261EB-22D0-463E-B180-A15C76B7B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04" y="1543828"/>
            <a:ext cx="3763267" cy="5005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3380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C67B585-1D41-400B-A13C-C03A25DF29BA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7C951A3-7CFA-4CB8-AC6C-C0321C7C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92" y="2523005"/>
            <a:ext cx="6061006" cy="4188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AF1C449-17FA-4261-ACB4-A347D1078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21" y="692696"/>
            <a:ext cx="4354559" cy="5806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0FFAE5-C70D-487B-AD17-4FF8961A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97" y="262155"/>
            <a:ext cx="4217759" cy="2114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071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460A436-7A93-42C7-BDFD-5CC2B09CAD8F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0E15671-160B-46B8-B911-1D69E556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25" r="4625"/>
          <a:stretch>
            <a:fillRect/>
          </a:stretch>
        </p:blipFill>
        <p:spPr bwMode="auto">
          <a:xfrm>
            <a:off x="585338" y="585000"/>
            <a:ext cx="3870325" cy="56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>
            <a:extLst>
              <a:ext uri="{FF2B5EF4-FFF2-40B4-BE49-F238E27FC236}">
                <a16:creationId xmlns="" xmlns:a16="http://schemas.microsoft.com/office/drawing/2014/main" id="{025AADCA-0C6A-4755-B8E5-28101DB9C532}"/>
              </a:ext>
            </a:extLst>
          </p:cNvPr>
          <p:cNvSpPr txBox="1">
            <a:spLocks/>
          </p:cNvSpPr>
          <p:nvPr/>
        </p:nvSpPr>
        <p:spPr>
          <a:xfrm>
            <a:off x="4727848" y="585000"/>
            <a:ext cx="711064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Итоги интеллектуальных и творческих конкурсов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="" xmlns:a16="http://schemas.microsoft.com/office/drawing/2014/main" id="{3B8840E1-BEAB-430A-BB32-F6E2A28FA4B9}"/>
              </a:ext>
            </a:extLst>
          </p:cNvPr>
          <p:cNvSpPr txBox="1">
            <a:spLocks/>
          </p:cNvSpPr>
          <p:nvPr/>
        </p:nvSpPr>
        <p:spPr>
          <a:xfrm>
            <a:off x="4827909" y="2097168"/>
            <a:ext cx="7128792" cy="1872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Количество участников - 205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Смотров и конкурсов – 86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Дипломантов - 116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14BBFF6-670E-4A5E-9991-7309445F1B77}"/>
              </a:ext>
            </a:extLst>
          </p:cNvPr>
          <p:cNvSpPr/>
          <p:nvPr/>
        </p:nvSpPr>
        <p:spPr>
          <a:xfrm>
            <a:off x="5591944" y="428092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41 дипломант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Городской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        35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 14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12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Межрегиональный уровень: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Международный уровень: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6 дипломантов</a:t>
            </a:r>
          </a:p>
        </p:txBody>
      </p:sp>
    </p:spTree>
    <p:extLst>
      <p:ext uri="{BB962C8B-B14F-4D97-AF65-F5344CB8AC3E}">
        <p14:creationId xmlns="" xmlns:p14="http://schemas.microsoft.com/office/powerpoint/2010/main" val="1933497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="" xmlns:a16="http://schemas.microsoft.com/office/drawing/2014/main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095902" y="272879"/>
            <a:ext cx="10639032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«Движение Первых»</a:t>
            </a:r>
          </a:p>
        </p:txBody>
      </p:sp>
      <p:sp>
        <p:nvSpPr>
          <p:cNvPr id="12" name="Google Shape;88;p12">
            <a:extLst>
              <a:ext uri="{FF2B5EF4-FFF2-40B4-BE49-F238E27FC236}">
                <a16:creationId xmlns="" xmlns:a16="http://schemas.microsoft.com/office/drawing/2014/main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5951984" y="3429000"/>
            <a:ext cx="560374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акциях, посвященных Дням Единых действий Реализация социальных проектов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волонтерских проектах «Добро не уходит на каникулы»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75A153-E397-4B04-BCEF-6FBC171DE29A}"/>
              </a:ext>
            </a:extLst>
          </p:cNvPr>
          <p:cNvSpPr txBox="1"/>
          <p:nvPr/>
        </p:nvSpPr>
        <p:spPr>
          <a:xfrm>
            <a:off x="2641900" y="1220797"/>
            <a:ext cx="10044097" cy="90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Открытие первичного отделения на базе Лицея 17 января 2023 года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</a:t>
            </a:r>
            <a:endParaRPr lang="ru-RU" sz="1800" dirty="0">
              <a:solidFill>
                <a:schemeClr val="accent2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24A3B44-9F62-4C19-9852-3FB37A9E34E8}"/>
              </a:ext>
            </a:extLst>
          </p:cNvPr>
          <p:cNvSpPr txBox="1"/>
          <p:nvPr/>
        </p:nvSpPr>
        <p:spPr>
          <a:xfrm>
            <a:off x="2732211" y="1918718"/>
            <a:ext cx="4481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624 участника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E339F6F-FF00-41EA-BDEB-91CFE3F319D6}"/>
              </a:ext>
            </a:extLst>
          </p:cNvPr>
          <p:cNvSpPr txBox="1"/>
          <p:nvPr/>
        </p:nvSpPr>
        <p:spPr>
          <a:xfrm>
            <a:off x="6415418" y="2605278"/>
            <a:ext cx="6948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Мероприятия: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2B07E7F-B43D-4000-A08E-472B0AD4B2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066" y="427148"/>
            <a:ext cx="1962422" cy="1772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890ED54-9661-4EAF-9CD5-8B5496F6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6" y="2965352"/>
            <a:ext cx="4515691" cy="3385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7780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985157" y="287050"/>
            <a:ext cx="10639032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Комитет Инициативной Деятельности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AC49C1-9D8D-4CFE-83CD-13360763EB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96" y="260648"/>
            <a:ext cx="2053967" cy="2060848"/>
          </a:xfrm>
          <a:prstGeom prst="rect">
            <a:avLst/>
          </a:prstGeom>
        </p:spPr>
      </p:pic>
      <p:sp>
        <p:nvSpPr>
          <p:cNvPr id="12" name="Google Shape;88;p12">
            <a:extLst>
              <a:ext uri="{FF2B5EF4-FFF2-40B4-BE49-F238E27FC236}">
                <a16:creationId xmlns:a16="http://schemas.microsoft.com/office/drawing/2014/main" xmlns="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5951984" y="2913297"/>
            <a:ext cx="560374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организации праздников и мероприятий в Лицее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акциях вместе с волонтерами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 и проводят мероприятия по инициативе учащихся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75A153-E397-4B04-BCEF-6FBC171DE29A}"/>
              </a:ext>
            </a:extLst>
          </p:cNvPr>
          <p:cNvSpPr txBox="1"/>
          <p:nvPr/>
        </p:nvSpPr>
        <p:spPr>
          <a:xfrm>
            <a:off x="2442463" y="1024578"/>
            <a:ext cx="10009111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оллегиальный орган обучающихся с активной жизненной позицией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4A3B44-9F62-4C19-9852-3FB37A9E34E8}"/>
              </a:ext>
            </a:extLst>
          </p:cNvPr>
          <p:cNvSpPr txBox="1"/>
          <p:nvPr/>
        </p:nvSpPr>
        <p:spPr>
          <a:xfrm>
            <a:off x="2446074" y="1506198"/>
            <a:ext cx="4481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члены актива – 23 человека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339F6F-FF00-41EA-BDEB-91CFE3F319D6}"/>
              </a:ext>
            </a:extLst>
          </p:cNvPr>
          <p:cNvSpPr txBox="1"/>
          <p:nvPr/>
        </p:nvSpPr>
        <p:spPr>
          <a:xfrm>
            <a:off x="6312024" y="2312876"/>
            <a:ext cx="6948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Мероприятия: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7F444C-3BEA-4E72-84E5-840575AFA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55" y="2631214"/>
            <a:ext cx="5086709" cy="38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31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631503" y="316916"/>
            <a:ext cx="10639032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Волонтерское движение</a:t>
            </a:r>
          </a:p>
        </p:txBody>
      </p:sp>
      <p:sp>
        <p:nvSpPr>
          <p:cNvPr id="12" name="Google Shape;88;p12">
            <a:extLst>
              <a:ext uri="{FF2B5EF4-FFF2-40B4-BE49-F238E27FC236}">
                <a16:creationId xmlns:a16="http://schemas.microsoft.com/office/drawing/2014/main" xmlns="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3805116" y="1893367"/>
            <a:ext cx="8141587" cy="96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организация и проведение благотворительной акции «Согрей мои ладони»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75A153-E397-4B04-BCEF-6FBC171DE29A}"/>
              </a:ext>
            </a:extLst>
          </p:cNvPr>
          <p:cNvSpPr txBox="1"/>
          <p:nvPr/>
        </p:nvSpPr>
        <p:spPr>
          <a:xfrm>
            <a:off x="2184262" y="1014152"/>
            <a:ext cx="953351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Волонтерская деятельность реализуется с 2017 года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DB99F8-A42B-4D05-A7EB-FFC3BCE0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7" y="199270"/>
            <a:ext cx="1833788" cy="19914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BF6270-6D99-4CF2-B86E-2676E9207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77" y="2626282"/>
            <a:ext cx="3149144" cy="40324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C1B998-560D-4554-9884-3157EE7B1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431" y="2996952"/>
            <a:ext cx="4764441" cy="35733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9DA1168-4318-4C03-B438-435697B073DB}"/>
              </a:ext>
            </a:extLst>
          </p:cNvPr>
          <p:cNvSpPr txBox="1"/>
          <p:nvPr/>
        </p:nvSpPr>
        <p:spPr>
          <a:xfrm>
            <a:off x="8693782" y="3266009"/>
            <a:ext cx="32348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акции «Сохраним лес»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ts val="1600"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«Уроке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517286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4595CD8-8E69-4D13-A26B-6AC37C6C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5" y="995149"/>
            <a:ext cx="5895863" cy="54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A7D59853-85FA-4578-848E-28B9B963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841" y="1149315"/>
            <a:ext cx="5221240" cy="101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Почетным штандартом Губернатора Нижегородской области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FE31A4C8-3010-4588-A3C3-0D51931C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974" y="4403381"/>
            <a:ext cx="5557896" cy="94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награжден премией города Нижнего Новгорода, неоднократно признан лучшей школой  г. Нижнего Новгорода (</a:t>
            </a: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2006, 2015 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29DCCBF9-8CDC-49B8-8B59-F6B42E49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684" y="3396623"/>
            <a:ext cx="5458209" cy="55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just"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- Благодарность Председателя Законодательного Собрания Нижегородской области.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EB2ED6E1-2DA0-441D-8B3D-F4B79749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841" y="2414936"/>
            <a:ext cx="5557896" cy="75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2021, 2022, 2023 год</a:t>
            </a:r>
          </a:p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лучшей школой Советского района 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648562ED-124B-447F-98BB-261E71B10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024" y="5615850"/>
            <a:ext cx="5557896" cy="127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Двукратный победитель конкурса общеобразовательных учреждений в     рамках ПНП «Образование» (</a:t>
            </a: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2008, 2016 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гг.)</a:t>
            </a:r>
          </a:p>
        </p:txBody>
      </p:sp>
    </p:spTree>
    <p:extLst>
      <p:ext uri="{BB962C8B-B14F-4D97-AF65-F5344CB8AC3E}">
        <p14:creationId xmlns="" xmlns:p14="http://schemas.microsoft.com/office/powerpoint/2010/main" val="3829217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xmlns="" id="{3417D9A9-85CE-4F2E-AB78-BC520C0ED0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1584" y="273322"/>
            <a:ext cx="9361040" cy="917923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43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План приема на </a:t>
            </a:r>
            <a:r>
              <a:rPr lang="ru-RU" alt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2024-2025 </a:t>
            </a:r>
            <a:r>
              <a:rPr lang="ru-RU" altLang="ru-RU" sz="43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учебный год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229E1BE-338E-458E-B144-25F49FA17F2B}"/>
              </a:ext>
            </a:extLst>
          </p:cNvPr>
          <p:cNvSpPr/>
          <p:nvPr/>
        </p:nvSpPr>
        <p:spPr>
          <a:xfrm>
            <a:off x="3449141" y="6118944"/>
            <a:ext cx="4487863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grpSp>
        <p:nvGrpSpPr>
          <p:cNvPr id="23556" name="Google Shape;85;p13">
            <a:extLst>
              <a:ext uri="{FF2B5EF4-FFF2-40B4-BE49-F238E27FC236}">
                <a16:creationId xmlns:a16="http://schemas.microsoft.com/office/drawing/2014/main" xmlns="" id="{7D928BC4-7692-4BEE-9CF3-3941AF799850}"/>
              </a:ext>
            </a:extLst>
          </p:cNvPr>
          <p:cNvGrpSpPr>
            <a:grpSpLocks/>
          </p:cNvGrpSpPr>
          <p:nvPr/>
        </p:nvGrpSpPr>
        <p:grpSpPr bwMode="auto">
          <a:xfrm>
            <a:off x="2763341" y="1916832"/>
            <a:ext cx="8280400" cy="4094162"/>
            <a:chOff x="2091000" y="1539000"/>
            <a:chExt cx="8280149" cy="4095081"/>
          </a:xfrm>
        </p:grpSpPr>
        <p:sp>
          <p:nvSpPr>
            <p:cNvPr id="8" name="Google Shape;86;p13">
              <a:extLst>
                <a:ext uri="{FF2B5EF4-FFF2-40B4-BE49-F238E27FC236}">
                  <a16:creationId xmlns:a16="http://schemas.microsoft.com/office/drawing/2014/main" xmlns="" id="{22E674A6-9172-4D83-A074-EA357D0BBCFB}"/>
                </a:ext>
              </a:extLst>
            </p:cNvPr>
            <p:cNvSpPr/>
            <p:nvPr/>
          </p:nvSpPr>
          <p:spPr>
            <a:xfrm>
              <a:off x="2091000" y="1539001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xmlns="" id="{2694612E-9661-4191-91FB-83FCAAB61989}"/>
                </a:ext>
              </a:extLst>
            </p:cNvPr>
            <p:cNvSpPr/>
            <p:nvPr/>
          </p:nvSpPr>
          <p:spPr>
            <a:xfrm>
              <a:off x="6366008" y="1539000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8;p13">
              <a:extLst>
                <a:ext uri="{FF2B5EF4-FFF2-40B4-BE49-F238E27FC236}">
                  <a16:creationId xmlns:a16="http://schemas.microsoft.com/office/drawing/2014/main" xmlns="" id="{9069A5F9-CAE7-45E4-B13B-444A41E26FC4}"/>
                </a:ext>
              </a:extLst>
            </p:cNvPr>
            <p:cNvSpPr/>
            <p:nvPr/>
          </p:nvSpPr>
          <p:spPr>
            <a:xfrm>
              <a:off x="6366008" y="3744532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9;p13">
              <a:extLst>
                <a:ext uri="{FF2B5EF4-FFF2-40B4-BE49-F238E27FC236}">
                  <a16:creationId xmlns:a16="http://schemas.microsoft.com/office/drawing/2014/main" xmlns="" id="{890ADC2E-3077-4FAB-B7C5-857B3BBDEC6E}"/>
                </a:ext>
              </a:extLst>
            </p:cNvPr>
            <p:cNvSpPr/>
            <p:nvPr/>
          </p:nvSpPr>
          <p:spPr>
            <a:xfrm>
              <a:off x="2091000" y="3744532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;p13">
              <a:extLst>
                <a:ext uri="{FF2B5EF4-FFF2-40B4-BE49-F238E27FC236}">
                  <a16:creationId xmlns:a16="http://schemas.microsoft.com/office/drawing/2014/main" xmlns="" id="{25956236-AD85-4934-B45A-E10E3717FE91}"/>
                </a:ext>
              </a:extLst>
            </p:cNvPr>
            <p:cNvSpPr/>
            <p:nvPr/>
          </p:nvSpPr>
          <p:spPr>
            <a:xfrm rot="5400000">
              <a:off x="4703769" y="2042527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8" extrusionOk="0">
                  <a:moveTo>
                    <a:pt x="0" y="0"/>
                  </a:moveTo>
                  <a:lnTo>
                    <a:pt x="1392728" y="0"/>
                  </a:lnTo>
                  <a:lnTo>
                    <a:pt x="1392728" y="1392728"/>
                  </a:lnTo>
                  <a:lnTo>
                    <a:pt x="1290496" y="1387565"/>
                  </a:lnTo>
                  <a:cubicBezTo>
                    <a:pt x="612776" y="1318739"/>
                    <a:pt x="73989" y="779952"/>
                    <a:pt x="5163" y="1022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3">
              <a:extLst>
                <a:ext uri="{FF2B5EF4-FFF2-40B4-BE49-F238E27FC236}">
                  <a16:creationId xmlns:a16="http://schemas.microsoft.com/office/drawing/2014/main" xmlns="" id="{18F7A8B4-0F00-4C94-904D-8F5985C60351}"/>
                </a:ext>
              </a:extLst>
            </p:cNvPr>
            <p:cNvSpPr/>
            <p:nvPr/>
          </p:nvSpPr>
          <p:spPr>
            <a:xfrm rot="5400000">
              <a:off x="6367418" y="2036176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7" extrusionOk="0">
                  <a:moveTo>
                    <a:pt x="0" y="1392727"/>
                  </a:moveTo>
                  <a:lnTo>
                    <a:pt x="5163" y="1290495"/>
                  </a:lnTo>
                  <a:cubicBezTo>
                    <a:pt x="73989" y="612775"/>
                    <a:pt x="612776" y="73988"/>
                    <a:pt x="1290496" y="5162"/>
                  </a:cubicBezTo>
                  <a:lnTo>
                    <a:pt x="1392728" y="0"/>
                  </a:lnTo>
                  <a:lnTo>
                    <a:pt x="1392728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2;p13">
              <a:extLst>
                <a:ext uri="{FF2B5EF4-FFF2-40B4-BE49-F238E27FC236}">
                  <a16:creationId xmlns:a16="http://schemas.microsoft.com/office/drawing/2014/main" xmlns="" id="{C198DF71-B1E2-4DEE-9B41-B161DECF2F42}"/>
                </a:ext>
              </a:extLst>
            </p:cNvPr>
            <p:cNvSpPr/>
            <p:nvPr/>
          </p:nvSpPr>
          <p:spPr>
            <a:xfrm rot="5400000">
              <a:off x="4703769" y="3744709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8" extrusionOk="0">
                  <a:moveTo>
                    <a:pt x="0" y="1392728"/>
                  </a:moveTo>
                  <a:lnTo>
                    <a:pt x="0" y="0"/>
                  </a:lnTo>
                  <a:lnTo>
                    <a:pt x="1392727" y="0"/>
                  </a:lnTo>
                  <a:lnTo>
                    <a:pt x="1387565" y="102232"/>
                  </a:lnTo>
                  <a:cubicBezTo>
                    <a:pt x="1318739" y="779952"/>
                    <a:pt x="779952" y="1318739"/>
                    <a:pt x="102232" y="1387565"/>
                  </a:cubicBezTo>
                  <a:lnTo>
                    <a:pt x="0" y="139272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3;p13">
              <a:extLst>
                <a:ext uri="{FF2B5EF4-FFF2-40B4-BE49-F238E27FC236}">
                  <a16:creationId xmlns:a16="http://schemas.microsoft.com/office/drawing/2014/main" xmlns="" id="{540653CC-19EB-4B4D-A781-217DAB868901}"/>
                </a:ext>
              </a:extLst>
            </p:cNvPr>
            <p:cNvSpPr/>
            <p:nvPr/>
          </p:nvSpPr>
          <p:spPr>
            <a:xfrm rot="5400000">
              <a:off x="6370593" y="3752649"/>
              <a:ext cx="1392549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7" extrusionOk="0">
                  <a:moveTo>
                    <a:pt x="0" y="1392727"/>
                  </a:moveTo>
                  <a:lnTo>
                    <a:pt x="0" y="0"/>
                  </a:lnTo>
                  <a:lnTo>
                    <a:pt x="102232" y="5162"/>
                  </a:lnTo>
                  <a:cubicBezTo>
                    <a:pt x="779952" y="73988"/>
                    <a:pt x="1318739" y="612775"/>
                    <a:pt x="1387565" y="1290495"/>
                  </a:cubicBezTo>
                  <a:lnTo>
                    <a:pt x="1392727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4;p13">
              <a:extLst>
                <a:ext uri="{FF2B5EF4-FFF2-40B4-BE49-F238E27FC236}">
                  <a16:creationId xmlns:a16="http://schemas.microsoft.com/office/drawing/2014/main" xmlns="" id="{14395884-123D-4E68-BE40-21AC3955429E}"/>
                </a:ext>
              </a:extLst>
            </p:cNvPr>
            <p:cNvSpPr txBox="1"/>
            <p:nvPr/>
          </p:nvSpPr>
          <p:spPr>
            <a:xfrm>
              <a:off x="2381156" y="1968611"/>
              <a:ext cx="3424828" cy="68277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9 класс</a:t>
              </a:r>
            </a:p>
          </p:txBody>
        </p:sp>
        <p:sp>
          <p:nvSpPr>
            <p:cNvPr id="17" name="Google Shape;95;p13">
              <a:extLst>
                <a:ext uri="{FF2B5EF4-FFF2-40B4-BE49-F238E27FC236}">
                  <a16:creationId xmlns:a16="http://schemas.microsoft.com/office/drawing/2014/main" xmlns="" id="{D42B5E8B-B97D-475E-B3EB-689F66C70A65}"/>
                </a:ext>
              </a:extLst>
            </p:cNvPr>
            <p:cNvSpPr txBox="1"/>
            <p:nvPr/>
          </p:nvSpPr>
          <p:spPr>
            <a:xfrm>
              <a:off x="6586665" y="1919291"/>
              <a:ext cx="3547954" cy="145130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7 классов</a:t>
              </a:r>
            </a:p>
            <a:p>
              <a:pPr algn="r" eaLnBrk="1" hangingPunct="1"/>
              <a:r>
                <a:rPr lang="ru-RU" altLang="ru-RU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175 человек</a:t>
              </a:r>
            </a:p>
            <a:p>
              <a:pPr algn="r" eaLnBrk="1" hangingPunct="1"/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20" name="Google Shape;98;p13">
              <a:extLst>
                <a:ext uri="{FF2B5EF4-FFF2-40B4-BE49-F238E27FC236}">
                  <a16:creationId xmlns:a16="http://schemas.microsoft.com/office/drawing/2014/main" xmlns="" id="{70312786-5159-49E0-A95F-39BCF0873F08}"/>
                </a:ext>
              </a:extLst>
            </p:cNvPr>
            <p:cNvSpPr txBox="1"/>
            <p:nvPr/>
          </p:nvSpPr>
          <p:spPr>
            <a:xfrm>
              <a:off x="5194469" y="2739419"/>
              <a:ext cx="754039" cy="63831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800" b="1" kern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800" b="1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98;p13">
            <a:extLst>
              <a:ext uri="{FF2B5EF4-FFF2-40B4-BE49-F238E27FC236}">
                <a16:creationId xmlns:a16="http://schemas.microsoft.com/office/drawing/2014/main" xmlns="" id="{AE1A4F04-FC0C-416A-91AF-5A4A4A49CE3B}"/>
              </a:ext>
            </a:extLst>
          </p:cNvPr>
          <p:cNvSpPr txBox="1"/>
          <p:nvPr/>
        </p:nvSpPr>
        <p:spPr>
          <a:xfrm>
            <a:off x="7119441" y="3110632"/>
            <a:ext cx="752475" cy="6381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800" b="1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98;p13">
            <a:extLst>
              <a:ext uri="{FF2B5EF4-FFF2-40B4-BE49-F238E27FC236}">
                <a16:creationId xmlns:a16="http://schemas.microsoft.com/office/drawing/2014/main" xmlns="" id="{AF05EEBD-62F5-4E63-AFC0-E617F8515AD7}"/>
              </a:ext>
            </a:extLst>
          </p:cNvPr>
          <p:cNvSpPr txBox="1"/>
          <p:nvPr/>
        </p:nvSpPr>
        <p:spPr>
          <a:xfrm>
            <a:off x="5970091" y="4166319"/>
            <a:ext cx="752475" cy="6397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800" b="1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98;p13">
            <a:extLst>
              <a:ext uri="{FF2B5EF4-FFF2-40B4-BE49-F238E27FC236}">
                <a16:creationId xmlns:a16="http://schemas.microsoft.com/office/drawing/2014/main" xmlns="" id="{F9BF20F3-CB18-4B7C-B8B2-8CD5755EF6FE}"/>
              </a:ext>
            </a:extLst>
          </p:cNvPr>
          <p:cNvSpPr txBox="1"/>
          <p:nvPr/>
        </p:nvSpPr>
        <p:spPr>
          <a:xfrm>
            <a:off x="7105154" y="4175844"/>
            <a:ext cx="754062" cy="6397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10</a:t>
            </a:r>
          </a:p>
        </p:txBody>
      </p:sp>
      <p:pic>
        <p:nvPicPr>
          <p:cNvPr id="28" name="Picture 2" descr="Zvezda">
            <a:extLst>
              <a:ext uri="{FF2B5EF4-FFF2-40B4-BE49-F238E27FC236}">
                <a16:creationId xmlns:a16="http://schemas.microsoft.com/office/drawing/2014/main" xmlns="" id="{F13550D7-8609-4C01-B162-0492D707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04" y="5609"/>
            <a:ext cx="1763536" cy="17662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9" name="Google Shape;94;p13">
            <a:extLst>
              <a:ext uri="{FF2B5EF4-FFF2-40B4-BE49-F238E27FC236}">
                <a16:creationId xmlns:a16="http://schemas.microsoft.com/office/drawing/2014/main" xmlns="" id="{6C3B6DF5-CA7A-4DC1-B332-727A87BAB756}"/>
              </a:ext>
            </a:extLst>
          </p:cNvPr>
          <p:cNvSpPr txBox="1"/>
          <p:nvPr/>
        </p:nvSpPr>
        <p:spPr bwMode="auto">
          <a:xfrm>
            <a:off x="2901557" y="4905667"/>
            <a:ext cx="3450258" cy="6826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10 класс</a:t>
            </a:r>
          </a:p>
        </p:txBody>
      </p:sp>
      <p:sp>
        <p:nvSpPr>
          <p:cNvPr id="30" name="Google Shape;95;p13">
            <a:extLst>
              <a:ext uri="{FF2B5EF4-FFF2-40B4-BE49-F238E27FC236}">
                <a16:creationId xmlns:a16="http://schemas.microsoft.com/office/drawing/2014/main" xmlns="" id="{8F2AA50A-02C2-4989-AF4B-B6BD44FF5ED7}"/>
              </a:ext>
            </a:extLst>
          </p:cNvPr>
          <p:cNvSpPr txBox="1"/>
          <p:nvPr/>
        </p:nvSpPr>
        <p:spPr bwMode="auto">
          <a:xfrm>
            <a:off x="7454328" y="4365550"/>
            <a:ext cx="3548062" cy="14509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35 человек</a:t>
            </a:r>
          </a:p>
          <a:p>
            <a:pPr algn="r"/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Всего планируется комплектование </a:t>
            </a:r>
          </a:p>
          <a:p>
            <a:pPr algn="r"/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8 классов – 200 человек</a:t>
            </a:r>
          </a:p>
          <a:p>
            <a:pPr algn="r" eaLnBrk="1" hangingPunct="1"/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>
            <a:off x="2582120" y="4036178"/>
            <a:ext cx="9216624" cy="240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Профильное обучение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сотрудничества с ВУЗами 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образовательные результаты и достижения учащихся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Высококвалифицированный преподавательский состав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материальная  база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A3412F8-1695-4F2C-B1AB-D21541A0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43" y="6029325"/>
            <a:ext cx="4528313" cy="8286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75D1DDF-0D9F-4F5B-AA1F-D9C64E277715}"/>
              </a:ext>
            </a:extLst>
          </p:cNvPr>
          <p:cNvSpPr/>
          <p:nvPr/>
        </p:nvSpPr>
        <p:spPr>
          <a:xfrm>
            <a:off x="0" y="0"/>
            <a:ext cx="256760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50A9BD9-AE8D-44BC-BE85-9AEC633CB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26" y="531917"/>
            <a:ext cx="5490000" cy="2713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ED53A6-BCD5-4C64-8EF5-8A76E360F202}"/>
              </a:ext>
            </a:extLst>
          </p:cNvPr>
          <p:cNvSpPr txBox="1"/>
          <p:nvPr/>
        </p:nvSpPr>
        <p:spPr>
          <a:xfrm>
            <a:off x="6095999" y="531917"/>
            <a:ext cx="610209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Реализуемый профиль - ТЕХНОЛОГИЧЕСКИЙ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курсы инженерно-технической, естественно-математической и информационно-коммуникационной направленностей в вузах-партнерах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5"/>
          <p:cNvSpPr txBox="1">
            <a:spLocks noChangeArrowheads="1"/>
          </p:cNvSpPr>
          <p:nvPr/>
        </p:nvSpPr>
        <p:spPr bwMode="auto">
          <a:xfrm>
            <a:off x="665086" y="316730"/>
            <a:ext cx="10975529" cy="735060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1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Документы 9 класс</a:t>
            </a:r>
            <a:endParaRPr lang="ru-RU" sz="48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7D52E67-94ED-4915-86EE-B1F53A17EAA6}"/>
              </a:ext>
            </a:extLst>
          </p:cNvPr>
          <p:cNvSpPr/>
          <p:nvPr/>
        </p:nvSpPr>
        <p:spPr>
          <a:xfrm>
            <a:off x="941306" y="1196752"/>
            <a:ext cx="10699309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Заявление об участии в индивидуальном отборе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Анкета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поступающего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(копии документов – смотрите Критерии экспертизы портфолио)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Табель итоговых оценок за 8 класс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(предоставляется не позднее 31 мая)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xmlns="" id="{08A529CF-A729-4525-81B0-E6D442C2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95" y="3353997"/>
            <a:ext cx="10975529" cy="735060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1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Документы 10 класс</a:t>
            </a:r>
            <a:endParaRPr lang="ru-RU" sz="48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CB59A75-95F1-4D4B-B3F1-72371E088BB2}"/>
              </a:ext>
            </a:extLst>
          </p:cNvPr>
          <p:cNvSpPr/>
          <p:nvPr/>
        </p:nvSpPr>
        <p:spPr>
          <a:xfrm>
            <a:off x="941306" y="4318832"/>
            <a:ext cx="10699309" cy="225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Заявление об участии в индивидуальном отборе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Анкета «Образовательные потребности» (10 класс)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Анкета поступающего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(копии документов – смотрите Критерии экспертизы портфолио)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Копия аттестата об основном общем образовании и Приложение к аттестату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(копии - предоставляются не позднее 3 июля) </a:t>
            </a:r>
          </a:p>
        </p:txBody>
      </p:sp>
    </p:spTree>
    <p:extLst>
      <p:ext uri="{BB962C8B-B14F-4D97-AF65-F5344CB8AC3E}">
        <p14:creationId xmlns:p14="http://schemas.microsoft.com/office/powerpoint/2010/main" xmlns="" val="2076576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02038" y="1723188"/>
            <a:ext cx="11233248" cy="5485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класс </a:t>
            </a:r>
            <a:r>
              <a:rPr lang="ru-RU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с 2 мая по 5 июня </a:t>
            </a:r>
            <a:r>
              <a:rPr lang="ru-RU" sz="3200" i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включительно</a:t>
            </a:r>
          </a:p>
        </p:txBody>
      </p:sp>
      <p:sp>
        <p:nvSpPr>
          <p:cNvPr id="17" name="AutoShape 5"/>
          <p:cNvSpPr txBox="1">
            <a:spLocks noChangeArrowheads="1"/>
          </p:cNvSpPr>
          <p:nvPr/>
        </p:nvSpPr>
        <p:spPr bwMode="auto">
          <a:xfrm>
            <a:off x="623392" y="294827"/>
            <a:ext cx="11233248" cy="620688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39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Приём документов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3392" y="3501010"/>
            <a:ext cx="11233246" cy="5485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Электронная почта 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ntl.priem@mail.ru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3391" y="1024672"/>
            <a:ext cx="11233248" cy="548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 класс </a:t>
            </a:r>
            <a:r>
              <a:rPr lang="ru-RU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с 1 </a:t>
            </a:r>
            <a:r>
              <a:rPr lang="ru-RU" sz="3200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30 апреля </a:t>
            </a:r>
            <a:r>
              <a:rPr lang="ru-RU" sz="3200" i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включительно</a:t>
            </a:r>
          </a:p>
        </p:txBody>
      </p:sp>
      <p:sp>
        <p:nvSpPr>
          <p:cNvPr id="15" name="AutoShape 5"/>
          <p:cNvSpPr txBox="1">
            <a:spLocks noChangeArrowheads="1"/>
          </p:cNvSpPr>
          <p:nvPr/>
        </p:nvSpPr>
        <p:spPr bwMode="auto">
          <a:xfrm>
            <a:off x="623391" y="2749189"/>
            <a:ext cx="11233247" cy="607801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Способы подачи документов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1995478"/>
              </p:ext>
            </p:extLst>
          </p:nvPr>
        </p:nvGraphicFramePr>
        <p:xfrm>
          <a:off x="2423592" y="4886222"/>
          <a:ext cx="7344816" cy="1777821"/>
        </p:xfrm>
        <a:graphic>
          <a:graphicData uri="http://schemas.openxmlformats.org/drawingml/2006/table">
            <a:tbl>
              <a:tblPr firstRow="1" firstCol="1" bandRow="1"/>
              <a:tblGrid>
                <a:gridCol w="47978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6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6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00 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- 15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Вторник-Пятница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00 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-16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Суббота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- 14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03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Обед 12.30 - 13.15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592604" y="4193616"/>
            <a:ext cx="11233246" cy="5485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Лично: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приёмная директора лицея – рабочие дни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048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335360" y="428604"/>
            <a:ext cx="11305256" cy="9121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 9 класс</a:t>
            </a:r>
            <a:endParaRPr lang="ru-RU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F86CCC6-27A1-4433-917A-2B1951D27091}"/>
              </a:ext>
            </a:extLst>
          </p:cNvPr>
          <p:cNvSpPr/>
          <p:nvPr/>
        </p:nvSpPr>
        <p:spPr>
          <a:xfrm>
            <a:off x="983432" y="1580710"/>
            <a:ext cx="10657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(воскресенье), 10.00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работа – 2 части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часть математика, 2 часть физика или информатика)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xmlns="" id="{DEF1F726-6C74-477F-A838-E0BD07B2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3429000"/>
            <a:ext cx="11305256" cy="9121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 10 класс</a:t>
            </a:r>
            <a:endParaRPr lang="ru-RU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220E12F-819F-42C5-8005-6A2EA1E775B6}"/>
              </a:ext>
            </a:extLst>
          </p:cNvPr>
          <p:cNvSpPr/>
          <p:nvPr/>
        </p:nvSpPr>
        <p:spPr>
          <a:xfrm>
            <a:off x="983432" y="4646348"/>
            <a:ext cx="10657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июня (среда), 10.00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работа – 2 части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часть математика, 2 часть физика или информатика)</a:t>
            </a:r>
          </a:p>
        </p:txBody>
      </p:sp>
    </p:spTree>
    <p:extLst>
      <p:ext uri="{BB962C8B-B14F-4D97-AF65-F5344CB8AC3E}">
        <p14:creationId xmlns:p14="http://schemas.microsoft.com/office/powerpoint/2010/main" xmlns="" val="8712889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79376" y="428605"/>
            <a:ext cx="11161240" cy="91216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alt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Экспертиза Портфолио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31CE349-E85D-498A-BB2F-5E9D756DE980}"/>
              </a:ext>
            </a:extLst>
          </p:cNvPr>
          <p:cNvSpPr/>
          <p:nvPr/>
        </p:nvSpPr>
        <p:spPr>
          <a:xfrm>
            <a:off x="479376" y="1988840"/>
            <a:ext cx="108012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1000"/>
              </a:spcAft>
              <a:buFont typeface="+mj-lt"/>
              <a:buAutoNum type="arabicPeriod"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Критериальная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 экспертизы документов, представленных в портфолио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ознакомьтесь с документом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just">
              <a:spcAft>
                <a:spcPts val="1000"/>
              </a:spcAft>
              <a:buFont typeface="+mj-lt"/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экспертизы портфолио выстраиваются в рейтинговую таблицу</a:t>
            </a:r>
          </a:p>
          <a:p>
            <a:pPr marL="514350" indent="-514350" algn="just">
              <a:spcAft>
                <a:spcPts val="1000"/>
              </a:spcAft>
              <a:buFont typeface="+mj-lt"/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Приёмная комиссия рекомендует к зачислению в лицей обучающихся в соответствии с их порядковым номером в рейтинге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5744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7">
            <a:extLst>
              <a:ext uri="{FF2B5EF4-FFF2-40B4-BE49-F238E27FC236}">
                <a16:creationId xmlns:a16="http://schemas.microsoft.com/office/drawing/2014/main" xmlns="" id="{94A4D3DA-73FF-41BF-92C9-23FA62BBD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233535"/>
            <a:ext cx="6858048" cy="7081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класс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C8407BD-F02D-46F9-B05D-FD1B79FB7C90}"/>
              </a:ext>
            </a:extLst>
          </p:cNvPr>
          <p:cNvSpPr/>
          <p:nvPr/>
        </p:nvSpPr>
        <p:spPr>
          <a:xfrm>
            <a:off x="407368" y="941645"/>
            <a:ext cx="1137726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3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– предварительный рейтинг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(информация будет размещена на сайте лицея и информационном стенде)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ts val="3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и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апелляций и Работа конфликтной комиссии</a:t>
            </a:r>
          </a:p>
          <a:p>
            <a:pPr algn="just" fontAlgn="base">
              <a:spcBef>
                <a:spcPct val="0"/>
              </a:spcBef>
              <a:spcAft>
                <a:spcPts val="3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июня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Итогового рейтинга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xmlns="" id="{2A8419BD-B644-48C4-9051-31ABADBAD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3527050"/>
            <a:ext cx="6858048" cy="7081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класс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3BF13EC-F2CB-4EAB-8AEE-4C60A6CFFC29}"/>
              </a:ext>
            </a:extLst>
          </p:cNvPr>
          <p:cNvSpPr/>
          <p:nvPr/>
        </p:nvSpPr>
        <p:spPr>
          <a:xfrm>
            <a:off x="596032" y="4329143"/>
            <a:ext cx="11377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– предварительный рейтинг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(информация будет размещена на сайте лицея и информационном стенде)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апелляций и Работа конфликтной комиссии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(до 16.00) 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Итогового рейтинга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00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07368" y="428603"/>
            <a:ext cx="11017224" cy="91925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Зачисление в Лицей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17A131-891A-48AC-83C6-9BE3416281E8}"/>
              </a:ext>
            </a:extLst>
          </p:cNvPr>
          <p:cNvSpPr/>
          <p:nvPr/>
        </p:nvSpPr>
        <p:spPr>
          <a:xfrm>
            <a:off x="551384" y="1772816"/>
            <a:ext cx="108732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1.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Лицам, рекомендованным к зачислению, в срок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до 21 августа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необходимо подойти в Лицей для оформления документов, решения организационных  вопросов  и  получения  уведомления о зачислении в лицей (</a:t>
            </a:r>
            <a:r>
              <a:rPr lang="ru-RU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кабинет № 5, понедельник – пятница с 8.30 до 16.30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</a:p>
          <a:p>
            <a:pPr indent="449580" algn="just"/>
            <a:endParaRPr lang="ru-RU" sz="28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449580" algn="just"/>
            <a:r>
              <a:rPr lang="ru-RU" sz="2800" b="1" dirty="0">
                <a:latin typeface="Times New Roman"/>
                <a:ea typeface="Times New Roman"/>
              </a:rPr>
              <a:t>2. Личное дело и аттестат передаются классному руководителю при проведении организационного собрания, которое состоится в период с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25 по 29 августа</a:t>
            </a:r>
          </a:p>
          <a:p>
            <a:pPr indent="449580" algn="just"/>
            <a:endParaRPr lang="ru-RU" b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527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vezda">
            <a:extLst>
              <a:ext uri="{FF2B5EF4-FFF2-40B4-BE49-F238E27FC236}">
                <a16:creationId xmlns:a16="http://schemas.microsoft.com/office/drawing/2014/main" xmlns="" id="{C7E6BD9F-3EB4-4B7A-915A-9BCBDC9D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0"/>
            <a:ext cx="1763536" cy="17662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7467AB5-A3F7-491C-B5A1-C60BC8DD89D4}"/>
              </a:ext>
            </a:extLst>
          </p:cNvPr>
          <p:cNvSpPr/>
          <p:nvPr/>
        </p:nvSpPr>
        <p:spPr>
          <a:xfrm>
            <a:off x="1631504" y="206084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Если у Вас есть вопросы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содержанию образования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организации образовательной деятельности Лицея,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порядку приема в Лицей,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 можете направить их нам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электронному адресу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ntl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priem@mail.ru</a:t>
            </a:r>
            <a:endParaRPr lang="ru-RU" sz="24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954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353073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8E49902-47B6-42C6-B301-6AAF330AB9D3}"/>
              </a:ext>
            </a:extLst>
          </p:cNvPr>
          <p:cNvSpPr/>
          <p:nvPr/>
        </p:nvSpPr>
        <p:spPr>
          <a:xfrm>
            <a:off x="1092513" y="2159858"/>
            <a:ext cx="10207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Нижегородский региональный фонд содействия  развитию </a:t>
            </a:r>
          </a:p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МАОУ Лицея № 38 «НТЛ»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184FCA-9902-4D6E-8A5E-AE84A979EE4A}"/>
              </a:ext>
            </a:extLst>
          </p:cNvPr>
          <p:cNvSpPr/>
          <p:nvPr/>
        </p:nvSpPr>
        <p:spPr>
          <a:xfrm>
            <a:off x="1943415" y="422108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Попечительский совет МАОУ «Лицей № 38»</a:t>
            </a:r>
          </a:p>
        </p:txBody>
      </p:sp>
    </p:spTree>
    <p:extLst>
      <p:ext uri="{BB962C8B-B14F-4D97-AF65-F5344CB8AC3E}">
        <p14:creationId xmlns:p14="http://schemas.microsoft.com/office/powerpoint/2010/main" xmlns="" val="2338435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623393" y="2996952"/>
            <a:ext cx="10945215" cy="118572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Рады будем видеть Вас среди обучающихся </a:t>
            </a:r>
          </a:p>
          <a:p>
            <a:pPr algn="ctr"/>
            <a:r>
              <a:rPr lang="ru-RU" altLang="ru-R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МАОУ «Лицей № 38»</a:t>
            </a:r>
          </a:p>
        </p:txBody>
      </p:sp>
      <p:pic>
        <p:nvPicPr>
          <p:cNvPr id="3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88640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946792" y="911811"/>
            <a:ext cx="8587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и педагогический коллектив МАОУ «Лицей № 38» благодарят Вас за внимание к нашему образовательному учреждению.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423592" y="4869160"/>
            <a:ext cx="8028892" cy="460914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директор лицея Ирина Дмитриевна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2891644" y="5877272"/>
            <a:ext cx="6768752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</a:t>
            </a:r>
            <a:r>
              <a:rPr lang="ru-RU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131184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3170494" y="503494"/>
            <a:ext cx="5851013" cy="5851013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399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5239644" y="2188208"/>
            <a:ext cx="2473441" cy="24734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A9F6514-AF7C-44F8-9D18-65518C1B2CEF}"/>
              </a:ext>
            </a:extLst>
          </p:cNvPr>
          <p:cNvSpPr/>
          <p:nvPr/>
        </p:nvSpPr>
        <p:spPr>
          <a:xfrm>
            <a:off x="1598834" y="3361542"/>
            <a:ext cx="8994332" cy="219455"/>
          </a:xfrm>
          <a:prstGeom prst="rect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A046E5A-3AE2-4455-8773-0AAB6BF5E6FE}"/>
              </a:ext>
            </a:extLst>
          </p:cNvPr>
          <p:cNvSpPr/>
          <p:nvPr/>
        </p:nvSpPr>
        <p:spPr>
          <a:xfrm>
            <a:off x="9803468" y="3193520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12C4CF22-39A0-40C7-8041-5B487238A60E}"/>
              </a:ext>
            </a:extLst>
          </p:cNvPr>
          <p:cNvSpPr/>
          <p:nvPr/>
        </p:nvSpPr>
        <p:spPr>
          <a:xfrm>
            <a:off x="5848654" y="3208847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3EBCACA3-D779-49E5-8CF7-DE06C68741CD}"/>
              </a:ext>
            </a:extLst>
          </p:cNvPr>
          <p:cNvSpPr/>
          <p:nvPr/>
        </p:nvSpPr>
        <p:spPr>
          <a:xfrm>
            <a:off x="1724218" y="3169474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xmlns="" id="{3997F7A9-E392-4CD9-A952-1275B41300CF}"/>
              </a:ext>
            </a:extLst>
          </p:cNvPr>
          <p:cNvSpPr/>
          <p:nvPr/>
        </p:nvSpPr>
        <p:spPr>
          <a:xfrm rot="8092213">
            <a:off x="9421209" y="1392958"/>
            <a:ext cx="1259207" cy="1259207"/>
          </a:xfrm>
          <a:prstGeom prst="teardrop">
            <a:avLst/>
          </a:prstGeom>
          <a:solidFill>
            <a:srgbClr val="0070C0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49" name="Капля 48">
            <a:extLst>
              <a:ext uri="{FF2B5EF4-FFF2-40B4-BE49-F238E27FC236}">
                <a16:creationId xmlns:a16="http://schemas.microsoft.com/office/drawing/2014/main" xmlns="" id="{EF4C5898-F841-46D5-AB2B-388CD44F0F34}"/>
              </a:ext>
            </a:extLst>
          </p:cNvPr>
          <p:cNvSpPr/>
          <p:nvPr/>
        </p:nvSpPr>
        <p:spPr>
          <a:xfrm rot="8092213">
            <a:off x="1341957" y="1368912"/>
            <a:ext cx="1259207" cy="1259207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6" name="Капля 15">
            <a:extLst>
              <a:ext uri="{FF2B5EF4-FFF2-40B4-BE49-F238E27FC236}">
                <a16:creationId xmlns:a16="http://schemas.microsoft.com/office/drawing/2014/main" xmlns="" id="{C425B52C-62C6-4DEC-B848-CE70C1ED8408}"/>
              </a:ext>
            </a:extLst>
          </p:cNvPr>
          <p:cNvSpPr/>
          <p:nvPr/>
        </p:nvSpPr>
        <p:spPr>
          <a:xfrm rot="8092213">
            <a:off x="5469074" y="1458580"/>
            <a:ext cx="1259207" cy="1259207"/>
          </a:xfrm>
          <a:prstGeom prst="teardrop">
            <a:avLst/>
          </a:prstGeom>
          <a:solidFill>
            <a:srgbClr val="C00000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3053F30-5597-4C87-AEFB-B1B81CEC8747}"/>
              </a:ext>
            </a:extLst>
          </p:cNvPr>
          <p:cNvSpPr txBox="1"/>
          <p:nvPr/>
        </p:nvSpPr>
        <p:spPr>
          <a:xfrm>
            <a:off x="1514031" y="1590782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787AD0-0C23-4F61-BF58-490CC027DA01}"/>
              </a:ext>
            </a:extLst>
          </p:cNvPr>
          <p:cNvSpPr txBox="1"/>
          <p:nvPr/>
        </p:nvSpPr>
        <p:spPr>
          <a:xfrm>
            <a:off x="5638469" y="1652648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6E88C70-8E7D-4DB6-B6D7-DECDF239B1CD}"/>
              </a:ext>
            </a:extLst>
          </p:cNvPr>
          <p:cNvSpPr txBox="1"/>
          <p:nvPr/>
        </p:nvSpPr>
        <p:spPr>
          <a:xfrm>
            <a:off x="9568796" y="1652647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2CF824-F446-4CCD-89E9-547BC747B3E1}"/>
              </a:ext>
            </a:extLst>
          </p:cNvPr>
          <p:cNvSpPr txBox="1"/>
          <p:nvPr/>
        </p:nvSpPr>
        <p:spPr>
          <a:xfrm>
            <a:off x="3383962" y="1538194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F21FE259-4C2C-4F62-B54D-727E83C0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81415" y="3260977"/>
            <a:ext cx="359773" cy="3597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713F4AB2-D7DA-48BC-AF9B-2DA271478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5924193" y="3253695"/>
            <a:ext cx="359773" cy="35977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CC110ABA-82C4-4201-BBC2-9669BE89D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870926" y="3298044"/>
            <a:ext cx="359773" cy="3597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527828-D46A-46A0-B950-E62DC0875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325" y="683765"/>
            <a:ext cx="1009014" cy="514026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FD45DB7A-4324-4073-86EC-AC78277E5D31}"/>
              </a:ext>
            </a:extLst>
          </p:cNvPr>
          <p:cNvSpPr/>
          <p:nvPr/>
        </p:nvSpPr>
        <p:spPr>
          <a:xfrm>
            <a:off x="189860" y="4003716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- 59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51704CC-C3EF-4E41-B4CE-3174A654131E}"/>
              </a:ext>
            </a:extLst>
          </p:cNvPr>
          <p:cNvSpPr/>
          <p:nvPr/>
        </p:nvSpPr>
        <p:spPr>
          <a:xfrm>
            <a:off x="4187818" y="3963963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- 60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025DB199-5C30-48F3-8EFE-F5B96AB8B965}"/>
              </a:ext>
            </a:extLst>
          </p:cNvPr>
          <p:cNvSpPr/>
          <p:nvPr/>
        </p:nvSpPr>
        <p:spPr>
          <a:xfrm>
            <a:off x="8185776" y="3943891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- 65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2814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351584" y="402584"/>
            <a:ext cx="9145016" cy="7200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№ 38»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16632"/>
            <a:ext cx="1482465" cy="14847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5338D1-1003-46D2-813D-68D062A38190}"/>
              </a:ext>
            </a:extLst>
          </p:cNvPr>
          <p:cNvSpPr txBox="1"/>
          <p:nvPr/>
        </p:nvSpPr>
        <p:spPr>
          <a:xfrm>
            <a:off x="1055440" y="1742104"/>
            <a:ext cx="299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  <a:endParaRPr lang="ru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F31ED7-291B-4C58-80AF-2F19291C0822}"/>
              </a:ext>
            </a:extLst>
          </p:cNvPr>
          <p:cNvSpPr txBox="1"/>
          <p:nvPr/>
        </p:nvSpPr>
        <p:spPr>
          <a:xfrm>
            <a:off x="8135932" y="1639858"/>
            <a:ext cx="299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</a:t>
            </a:r>
            <a:endParaRPr lang="ru-RU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10F055-AA1A-4D7A-9C2A-C2100BF99762}"/>
              </a:ext>
            </a:extLst>
          </p:cNvPr>
          <p:cNvSpPr txBox="1"/>
          <p:nvPr/>
        </p:nvSpPr>
        <p:spPr>
          <a:xfrm>
            <a:off x="143492" y="2801679"/>
            <a:ext cx="5232428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организации профильного обучения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сетевого сотрудничества с ВУЗами 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результаты достижений учащихся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Высококвалифицированный стабильный преподавательский состав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Достаточная М-Т база</a:t>
            </a:r>
            <a:endParaRPr lang="ru-RU" sz="20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EF62B3A-D18A-43DC-94AA-E1CFA8C1DB1F}"/>
              </a:ext>
            </a:extLst>
          </p:cNvPr>
          <p:cNvSpPr txBox="1"/>
          <p:nvPr/>
        </p:nvSpPr>
        <p:spPr>
          <a:xfrm>
            <a:off x="5375920" y="2732750"/>
            <a:ext cx="6998584" cy="386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вектор развития, формирование исследовательских умений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курсы и учебные пособия, прошедшие экспертизу РАН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внеурочной деятельности исследовательской направленности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преподавательского потенциала ВУЗов (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тьюторское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сопровождение научно-исследовательской деятельности)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М-Т базы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педагогов на предметных  курсах повышения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56964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ftr" sz="quarter" idx="11"/>
          </p:nvPr>
        </p:nvSpPr>
        <p:spPr>
          <a:xfrm>
            <a:off x="2655669" y="6213696"/>
            <a:ext cx="6880664" cy="3284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30" tIns="41104" rIns="82230" bIns="41104" rtlCol="0" anchor="ctr" anchorCtr="0">
            <a:noAutofit/>
          </a:bodyPr>
          <a:lstStyle/>
          <a:p>
            <a:pPr algn="ctr"/>
            <a:r>
              <a:rPr lang="en-US"/>
              <a:t>Шаблоны презентаций с сайта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presentation-creation.ru</a:t>
            </a:r>
            <a:endParaRPr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F35EFB3A-788E-490F-A1AE-C621095E0875}"/>
              </a:ext>
            </a:extLst>
          </p:cNvPr>
          <p:cNvGrpSpPr/>
          <p:nvPr/>
        </p:nvGrpSpPr>
        <p:grpSpPr>
          <a:xfrm>
            <a:off x="6699765" y="2061715"/>
            <a:ext cx="4654018" cy="2380690"/>
            <a:chOff x="5072553" y="348346"/>
            <a:chExt cx="3878348" cy="1983908"/>
          </a:xfrm>
        </p:grpSpPr>
        <p:sp>
          <p:nvSpPr>
            <p:cNvPr id="88" name="Google Shape;88;p13"/>
            <p:cNvSpPr/>
            <p:nvPr/>
          </p:nvSpPr>
          <p:spPr>
            <a:xfrm>
              <a:off x="5072553" y="348346"/>
              <a:ext cx="928996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932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7270B606-95BC-49E7-8659-9A863F94BB1F}"/>
                </a:ext>
              </a:extLst>
            </p:cNvPr>
            <p:cNvGrpSpPr/>
            <p:nvPr/>
          </p:nvGrpSpPr>
          <p:grpSpPr>
            <a:xfrm>
              <a:off x="5794830" y="811176"/>
              <a:ext cx="3156071" cy="1197242"/>
              <a:chOff x="7244516" y="4037453"/>
              <a:chExt cx="4210746" cy="1597328"/>
            </a:xfrm>
          </p:grpSpPr>
          <p:sp>
            <p:nvSpPr>
              <p:cNvPr id="92" name="Google Shape;92;p13"/>
              <p:cNvSpPr txBox="1"/>
              <p:nvPr/>
            </p:nvSpPr>
            <p:spPr>
              <a:xfrm>
                <a:off x="7349093" y="4103587"/>
                <a:ext cx="3140114" cy="373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 algn="ctr"/>
                <a:r>
                  <a:rPr lang="ru-RU" sz="2159" b="1" dirty="0">
                    <a:solidFill>
                      <a:srgbClr val="00B050"/>
                    </a:solidFill>
                    <a:ea typeface="Calibri"/>
                    <a:cs typeface="Calibri"/>
                    <a:sym typeface="Calibri"/>
                  </a:rPr>
                  <a:t>Учитель будущего</a:t>
                </a:r>
                <a:endParaRPr sz="1799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95" name="Google Shape;95;p13"/>
              <p:cNvSpPr txBox="1"/>
              <p:nvPr/>
            </p:nvSpPr>
            <p:spPr>
              <a:xfrm>
                <a:off x="7244516" y="4803784"/>
                <a:ext cx="421074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/>
                <a:r>
                  <a:rPr lang="ru-RU" sz="1439" dirty="0">
                    <a:solidFill>
                      <a:schemeClr val="dk1"/>
                    </a:solidFill>
                    <a:cs typeface="Calibri"/>
                    <a:sym typeface="Calibri"/>
                  </a:rPr>
                  <a:t>Повышение уровня профессионального мастерства педагогов</a:t>
                </a:r>
                <a:endParaRPr sz="1439" dirty="0">
                  <a:solidFill>
                    <a:schemeClr val="dk1"/>
                  </a:solidFill>
                  <a:cs typeface="Calibri"/>
                </a:endParaRPr>
              </a:p>
            </p:txBody>
          </p:sp>
          <p:cxnSp>
            <p:nvCxnSpPr>
              <p:cNvPr id="103" name="Google Shape;103;p13"/>
              <p:cNvCxnSpPr/>
              <p:nvPr/>
            </p:nvCxnSpPr>
            <p:spPr>
              <a:xfrm>
                <a:off x="7369703" y="543864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" name="Google Shape;104;p13"/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05;p13"/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1" name="Рисунок 30" descr="учитель.png">
                <a:extLst>
                  <a:ext uri="{FF2B5EF4-FFF2-40B4-BE49-F238E27FC236}">
                    <a16:creationId xmlns:a16="http://schemas.microsoft.com/office/drawing/2014/main" xmlns="" id="{3DA763D9-BF07-4E1D-96C6-98AFABF85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347054" y="4061227"/>
                <a:ext cx="769023" cy="769023"/>
              </a:xfrm>
              <a:prstGeom prst="rect">
                <a:avLst/>
              </a:prstGeom>
            </p:spPr>
          </p:pic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AC083E76-27A1-466C-86FD-E886D1B54798}"/>
              </a:ext>
            </a:extLst>
          </p:cNvPr>
          <p:cNvGrpSpPr/>
          <p:nvPr/>
        </p:nvGrpSpPr>
        <p:grpSpPr>
          <a:xfrm>
            <a:off x="797346" y="4218989"/>
            <a:ext cx="4371944" cy="2380690"/>
            <a:chOff x="447822" y="2857501"/>
            <a:chExt cx="3643287" cy="1983908"/>
          </a:xfrm>
        </p:grpSpPr>
        <p:sp>
          <p:nvSpPr>
            <p:cNvPr id="87" name="Google Shape;87;p13"/>
            <p:cNvSpPr/>
            <p:nvPr/>
          </p:nvSpPr>
          <p:spPr>
            <a:xfrm>
              <a:off x="447822" y="2857501"/>
              <a:ext cx="1217356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932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1193362" y="3309568"/>
              <a:ext cx="2676986" cy="35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2159" b="1" dirty="0">
                  <a:solidFill>
                    <a:schemeClr val="accent1">
                      <a:lumMod val="75000"/>
                    </a:schemeClr>
                  </a:solidFill>
                  <a:cs typeface="Calibri"/>
                  <a:sym typeface="Calibri"/>
                </a:rPr>
                <a:t>Цифровая трансформация</a:t>
              </a:r>
              <a:endParaRPr sz="2159" b="1" dirty="0">
                <a:solidFill>
                  <a:schemeClr val="accent1">
                    <a:lumMod val="75000"/>
                  </a:schemeClr>
                </a:solidFill>
                <a:cs typeface="Calibri"/>
              </a:endParaRPr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1449366" y="3912670"/>
              <a:ext cx="2520326" cy="622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r>
                <a:rPr lang="ru-RU" sz="1439" dirty="0">
                  <a:solidFill>
                    <a:schemeClr val="dk1"/>
                  </a:solidFill>
                  <a:cs typeface="Calibri"/>
                  <a:sym typeface="Calibri"/>
                </a:rPr>
                <a:t>Создание в Лицее современной среды обучения</a:t>
              </a:r>
              <a:endParaRPr sz="1439" dirty="0">
                <a:solidFill>
                  <a:schemeClr val="dk1"/>
                </a:solidFill>
                <a:cs typeface="Calibri"/>
              </a:endParaRPr>
            </a:p>
          </p:txBody>
        </p:sp>
        <p:cxnSp>
          <p:nvCxnSpPr>
            <p:cNvPr id="100" name="Google Shape;100;p13"/>
            <p:cNvCxnSpPr/>
            <p:nvPr/>
          </p:nvCxnSpPr>
          <p:spPr>
            <a:xfrm>
              <a:off x="1224165" y="4371215"/>
              <a:ext cx="2866944" cy="0"/>
            </a:xfrm>
            <a:prstGeom prst="straightConnector1">
              <a:avLst/>
            </a:prstGeom>
            <a:noFill/>
            <a:ln w="508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01;p13"/>
            <p:cNvCxnSpPr/>
            <p:nvPr/>
          </p:nvCxnSpPr>
          <p:spPr>
            <a:xfrm rot="10800000">
              <a:off x="4079685" y="3320980"/>
              <a:ext cx="0" cy="1067369"/>
            </a:xfrm>
            <a:prstGeom prst="straightConnector1">
              <a:avLst/>
            </a:prstGeom>
            <a:noFill/>
            <a:ln w="508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13"/>
            <p:cNvCxnSpPr/>
            <p:nvPr/>
          </p:nvCxnSpPr>
          <p:spPr>
            <a:xfrm>
              <a:off x="2418007" y="3327883"/>
              <a:ext cx="1673102" cy="3857"/>
            </a:xfrm>
            <a:prstGeom prst="straightConnector1">
              <a:avLst/>
            </a:prstGeom>
            <a:noFill/>
            <a:ln w="508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2" name="Рисунок 31" descr="логотипцифровиз.png">
              <a:extLst>
                <a:ext uri="{FF2B5EF4-FFF2-40B4-BE49-F238E27FC236}">
                  <a16:creationId xmlns:a16="http://schemas.microsoft.com/office/drawing/2014/main" xmlns="" id="{B6967BBF-E045-4A12-AF54-895AFB8A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1056" y="3399139"/>
              <a:ext cx="540216" cy="540216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545821DA-3BED-4EAA-A8ED-FF57D0C5C77D}"/>
              </a:ext>
            </a:extLst>
          </p:cNvPr>
          <p:cNvGrpSpPr/>
          <p:nvPr/>
        </p:nvGrpSpPr>
        <p:grpSpPr>
          <a:xfrm>
            <a:off x="546127" y="2202914"/>
            <a:ext cx="4736308" cy="2380690"/>
            <a:chOff x="268558" y="455881"/>
            <a:chExt cx="3946923" cy="1983908"/>
          </a:xfrm>
        </p:grpSpPr>
        <p:sp>
          <p:nvSpPr>
            <p:cNvPr id="86" name="Google Shape;86;p13"/>
            <p:cNvSpPr/>
            <p:nvPr/>
          </p:nvSpPr>
          <p:spPr>
            <a:xfrm>
              <a:off x="268558" y="455881"/>
              <a:ext cx="1585013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932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7C953FE1-3D5A-448B-9F2F-8FB9C6C82D9A}"/>
                </a:ext>
              </a:extLst>
            </p:cNvPr>
            <p:cNvGrpSpPr/>
            <p:nvPr/>
          </p:nvGrpSpPr>
          <p:grpSpPr>
            <a:xfrm>
              <a:off x="1170485" y="830847"/>
              <a:ext cx="3044996" cy="1229350"/>
              <a:chOff x="7292138" y="959007"/>
              <a:chExt cx="4062553" cy="1637875"/>
            </a:xfrm>
          </p:grpSpPr>
          <p:sp>
            <p:nvSpPr>
              <p:cNvPr id="90" name="Google Shape;90;p13"/>
              <p:cNvSpPr txBox="1"/>
              <p:nvPr/>
            </p:nvSpPr>
            <p:spPr>
              <a:xfrm>
                <a:off x="7292138" y="959007"/>
                <a:ext cx="3305362" cy="705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 algn="ctr"/>
                <a:r>
                  <a:rPr lang="ru-RU" sz="2159" b="1" dirty="0">
                    <a:solidFill>
                      <a:srgbClr val="C00000"/>
                    </a:solidFill>
                    <a:ea typeface="Calibri"/>
                    <a:cs typeface="Calibri"/>
                    <a:sym typeface="Calibri"/>
                  </a:rPr>
                  <a:t>Успех каждого </a:t>
                </a:r>
              </a:p>
              <a:p>
                <a:pPr lvl="0" algn="ctr"/>
                <a:r>
                  <a:rPr lang="ru-RU" sz="2159" b="1" dirty="0">
                    <a:solidFill>
                      <a:srgbClr val="C00000"/>
                    </a:solidFill>
                    <a:ea typeface="Calibri"/>
                    <a:cs typeface="Calibri"/>
                    <a:sym typeface="Calibri"/>
                  </a:rPr>
                  <a:t>ребенка</a:t>
                </a:r>
                <a:endParaRPr sz="1799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4" name="Google Shape;94;p13"/>
              <p:cNvSpPr txBox="1"/>
              <p:nvPr/>
            </p:nvSpPr>
            <p:spPr>
              <a:xfrm>
                <a:off x="7446301" y="1765885"/>
                <a:ext cx="390839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/>
                <a:r>
                  <a:rPr lang="ru-RU" sz="1439" dirty="0">
                    <a:solidFill>
                      <a:schemeClr val="dk1"/>
                    </a:solidFill>
                    <a:ea typeface="Calibri"/>
                    <a:cs typeface="Calibri"/>
                    <a:sym typeface="Calibri"/>
                  </a:rPr>
                  <a:t>Создание системы интеллектуального развития учащихся</a:t>
                </a:r>
                <a:endParaRPr sz="1259" dirty="0"/>
              </a:p>
            </p:txBody>
          </p:sp>
          <p:cxnSp>
            <p:nvCxnSpPr>
              <p:cNvPr id="106" name="Google Shape;106;p13"/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" name="Google Shape;107;p13"/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" name="Google Shape;108;p13"/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3" name="Рисунок 32" descr="логотипран2.png">
                <a:extLst>
                  <a:ext uri="{FF2B5EF4-FFF2-40B4-BE49-F238E27FC236}">
                    <a16:creationId xmlns:a16="http://schemas.microsoft.com/office/drawing/2014/main" xmlns="" id="{82A2F05F-71CD-4BE0-AB19-9E49F2490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564405" y="1120048"/>
                <a:ext cx="551672" cy="684493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5454A6-D6EE-4E81-AF21-12F24B9C2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385" y="6259537"/>
            <a:ext cx="5046023" cy="89097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05EAE58-F7B3-45A0-9AE7-265A4A9748D0}"/>
              </a:ext>
            </a:extLst>
          </p:cNvPr>
          <p:cNvGrpSpPr/>
          <p:nvPr/>
        </p:nvGrpSpPr>
        <p:grpSpPr>
          <a:xfrm>
            <a:off x="6665531" y="4167356"/>
            <a:ext cx="4450795" cy="2380690"/>
            <a:chOff x="5067902" y="2829269"/>
            <a:chExt cx="3708996" cy="1983908"/>
          </a:xfrm>
        </p:grpSpPr>
        <p:sp>
          <p:nvSpPr>
            <p:cNvPr id="85" name="Google Shape;85;p13"/>
            <p:cNvSpPr/>
            <p:nvPr/>
          </p:nvSpPr>
          <p:spPr>
            <a:xfrm>
              <a:off x="5067902" y="2829269"/>
              <a:ext cx="892952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chemeClr val="accent4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932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5707682" y="3258080"/>
              <a:ext cx="2637844" cy="32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2159" b="1" dirty="0">
                  <a:solidFill>
                    <a:schemeClr val="accent4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Социальная активность</a:t>
              </a:r>
              <a:endParaRPr sz="2159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5960854" y="3807607"/>
              <a:ext cx="2694629" cy="622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lvl="0"/>
              <a:r>
                <a:rPr lang="ru-RU" sz="1439" dirty="0">
                  <a:solidFill>
                    <a:schemeClr val="dk1"/>
                  </a:solidFill>
                  <a:cs typeface="Calibri"/>
                  <a:sym typeface="Calibri"/>
                </a:rPr>
                <a:t>Обучение навыкам социальной работы, искусству помогать людям</a:t>
              </a:r>
              <a:endParaRPr sz="1439" dirty="0">
                <a:solidFill>
                  <a:schemeClr val="dk1"/>
                </a:solidFill>
                <a:cs typeface="Calibri"/>
              </a:endParaRPr>
            </a:p>
          </p:txBody>
        </p:sp>
        <p:cxnSp>
          <p:nvCxnSpPr>
            <p:cNvPr id="97" name="Google Shape;97;p13"/>
            <p:cNvCxnSpPr/>
            <p:nvPr/>
          </p:nvCxnSpPr>
          <p:spPr>
            <a:xfrm>
              <a:off x="5909954" y="4305699"/>
              <a:ext cx="2866944" cy="0"/>
            </a:xfrm>
            <a:prstGeom prst="straightConnector1">
              <a:avLst/>
            </a:prstGeom>
            <a:noFill/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13"/>
            <p:cNvCxnSpPr/>
            <p:nvPr/>
          </p:nvCxnSpPr>
          <p:spPr>
            <a:xfrm rot="10800000">
              <a:off x="8765475" y="3255465"/>
              <a:ext cx="0" cy="1067369"/>
            </a:xfrm>
            <a:prstGeom prst="straightConnector1">
              <a:avLst/>
            </a:prstGeom>
            <a:noFill/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" name="Google Shape;99;p13"/>
            <p:cNvCxnSpPr/>
            <p:nvPr/>
          </p:nvCxnSpPr>
          <p:spPr>
            <a:xfrm>
              <a:off x="7152207" y="3244808"/>
              <a:ext cx="1624691" cy="0"/>
            </a:xfrm>
            <a:prstGeom prst="straightConnector1">
              <a:avLst/>
            </a:prstGeom>
            <a:noFill/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5" name="Picture 2" descr="http://7ya-tinao.ru/img1/heder-logo2.png">
              <a:extLst>
                <a:ext uri="{FF2B5EF4-FFF2-40B4-BE49-F238E27FC236}">
                  <a16:creationId xmlns:a16="http://schemas.microsoft.com/office/drawing/2014/main" xmlns="" id="{44FA6A8C-FF6C-4D5F-9D5A-E555F08A0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96317" y="3228086"/>
              <a:ext cx="557736" cy="593138"/>
            </a:xfrm>
            <a:prstGeom prst="rect">
              <a:avLst/>
            </a:prstGeom>
            <a:noFill/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447D99B-9208-435A-8923-79897AD83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26" y="146303"/>
            <a:ext cx="4302026" cy="18131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806D959-134D-4903-89D4-F6AC3C5438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0072" y="4215716"/>
            <a:ext cx="6653845" cy="24680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1078DEE-01FC-42D7-8DEF-E02578B550F9}"/>
              </a:ext>
            </a:extLst>
          </p:cNvPr>
          <p:cNvSpPr/>
          <p:nvPr/>
        </p:nvSpPr>
        <p:spPr>
          <a:xfrm>
            <a:off x="6189474" y="1035479"/>
            <a:ext cx="5766221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предметов естественно-научного цикла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учеников в научно-техническое творчество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престижа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профессий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школьников навыков практического решения инженерно-технических задач.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470C377-893D-4DE5-BACC-001391976C8A}"/>
              </a:ext>
            </a:extLst>
          </p:cNvPr>
          <p:cNvSpPr/>
          <p:nvPr/>
        </p:nvSpPr>
        <p:spPr>
          <a:xfrm>
            <a:off x="0" y="0"/>
            <a:ext cx="2232248" cy="6858000"/>
          </a:xfrm>
          <a:prstGeom prst="rect">
            <a:avLst/>
          </a:prstGeom>
          <a:solidFill>
            <a:srgbClr val="C00414"/>
          </a:solidFill>
          <a:ln>
            <a:solidFill>
              <a:srgbClr val="EA04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8D9584-1A58-48E8-8FBF-CFFE28A10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83" y="311966"/>
            <a:ext cx="5642945" cy="14470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1ED523-879F-4074-91F7-0CD414D36B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343" y="2090040"/>
            <a:ext cx="4180035" cy="4455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6553D1-7CE3-4F82-BD12-2E48DCD7B79B}"/>
              </a:ext>
            </a:extLst>
          </p:cNvPr>
          <p:cNvSpPr txBox="1"/>
          <p:nvPr/>
        </p:nvSpPr>
        <p:spPr>
          <a:xfrm>
            <a:off x="7608168" y="340538"/>
            <a:ext cx="2592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Лицея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339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3944</TotalTime>
  <Words>2890</Words>
  <Application>Microsoft Office PowerPoint</Application>
  <PresentationFormat>Произвольный</PresentationFormat>
  <Paragraphs>796</Paragraphs>
  <Slides>58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День открытых дверей МАОУ «Лицей № 38» </vt:lpstr>
      <vt:lpstr>Слайд 2</vt:lpstr>
      <vt:lpstr>Слайд 3</vt:lpstr>
      <vt:lpstr>Слайд 4</vt:lpstr>
      <vt:lpstr>Слайд 5</vt:lpstr>
      <vt:lpstr>Слайд 6</vt:lpstr>
      <vt:lpstr>МАОУ «Лицей № 38» </vt:lpstr>
      <vt:lpstr>Слайд 8</vt:lpstr>
      <vt:lpstr>Слайд 9</vt:lpstr>
      <vt:lpstr>Слайд 10</vt:lpstr>
      <vt:lpstr>Особенности образовательной программы  основного образования (9 класс)</vt:lpstr>
      <vt:lpstr>Слайд 12</vt:lpstr>
      <vt:lpstr>Слайд 13</vt:lpstr>
      <vt:lpstr>Особенности образовательной программы  среднего образования (10-11 класс)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ЕГЭ-2023</vt:lpstr>
      <vt:lpstr>ЕГЭ-2023</vt:lpstr>
      <vt:lpstr>Продолжение образования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План приема на 2024-2025 учебный год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つ ◕_◕ ༽つGO, IO, GO!༼</dc:creator>
  <cp:lastModifiedBy>Ирина Кучерова</cp:lastModifiedBy>
  <cp:revision>364</cp:revision>
  <dcterms:created xsi:type="dcterms:W3CDTF">2019-09-01T18:05:59Z</dcterms:created>
  <dcterms:modified xsi:type="dcterms:W3CDTF">2024-04-01T08:54:45Z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2023-03-15T19:37:56Z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1912459c-e26b-4db3-88cc-e35837c2a0cf</vt:lpwstr>
  </property>
  <property fmtid="{D5CDD505-2E9C-101B-9397-08002B2CF9AE}" pid="7" name="MSIP_Label_defa4170-0d19-0005-0004-bc88714345d2_ActionId">
    <vt:lpwstr>b7b53965-af5f-4df2-9bfc-31e03885da7c</vt:lpwstr>
  </property>
  <property fmtid="{D5CDD505-2E9C-101B-9397-08002B2CF9AE}" pid="8" name="MSIP_Label_defa4170-0d19-0005-0004-bc88714345d2_ContentBits">
    <vt:lpwstr>0</vt:lpwstr>
  </property>
</Properties>
</file>